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310" r:id="rId3"/>
    <p:sldId id="292" r:id="rId4"/>
    <p:sldId id="304" r:id="rId5"/>
    <p:sldId id="305" r:id="rId6"/>
    <p:sldId id="307" r:id="rId7"/>
    <p:sldId id="306" r:id="rId8"/>
    <p:sldId id="308" r:id="rId9"/>
    <p:sldId id="309" r:id="rId10"/>
    <p:sldId id="286" r:id="rId11"/>
    <p:sldId id="273" r:id="rId12"/>
    <p:sldId id="311" r:id="rId13"/>
    <p:sldId id="312" r:id="rId14"/>
    <p:sldId id="313" r:id="rId15"/>
    <p:sldId id="314" r:id="rId16"/>
    <p:sldId id="315" r:id="rId17"/>
    <p:sldId id="316" r:id="rId18"/>
    <p:sldId id="317" r:id="rId19"/>
    <p:sldId id="318" r:id="rId20"/>
    <p:sldId id="295" r:id="rId21"/>
    <p:sldId id="319" r:id="rId22"/>
    <p:sldId id="296" r:id="rId23"/>
    <p:sldId id="293" r:id="rId24"/>
    <p:sldId id="294" r:id="rId25"/>
    <p:sldId id="303" r:id="rId26"/>
    <p:sldId id="291" r:id="rId27"/>
    <p:sldId id="270" r:id="rId28"/>
    <p:sldId id="276" r:id="rId29"/>
    <p:sldId id="297" r:id="rId30"/>
    <p:sldId id="287" r:id="rId31"/>
    <p:sldId id="288" r:id="rId32"/>
    <p:sldId id="299" r:id="rId33"/>
    <p:sldId id="298" r:id="rId34"/>
    <p:sldId id="300"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68" autoAdjust="0"/>
    <p:restoredTop sz="94660"/>
  </p:normalViewPr>
  <p:slideViewPr>
    <p:cSldViewPr>
      <p:cViewPr varScale="1">
        <p:scale>
          <a:sx n="104" d="100"/>
          <a:sy n="104" d="100"/>
        </p:scale>
        <p:origin x="468"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95636C4-7A02-497E-8B65-ADA586FACF88}" type="datetimeFigureOut">
              <a:rPr lang="en-US" smtClean="0"/>
              <a:t>11/8/2018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3B6648A-0BC2-4086-9C3D-D4C80D3CD612}" type="slidenum">
              <a:rPr lang="en-US" smtClean="0"/>
              <a:t>‹#›</a:t>
            </a:fld>
            <a:endParaRPr lang="en-US"/>
          </a:p>
        </p:txBody>
      </p:sp>
    </p:spTree>
    <p:extLst>
      <p:ext uri="{BB962C8B-B14F-4D97-AF65-F5344CB8AC3E}">
        <p14:creationId xmlns:p14="http://schemas.microsoft.com/office/powerpoint/2010/main" val="28980970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3B6648A-0BC2-4086-9C3D-D4C80D3CD612}" type="slidenum">
              <a:rPr lang="en-US" smtClean="0"/>
              <a:t>22</a:t>
            </a:fld>
            <a:endParaRPr lang="en-US"/>
          </a:p>
        </p:txBody>
      </p:sp>
    </p:spTree>
    <p:extLst>
      <p:ext uri="{BB962C8B-B14F-4D97-AF65-F5344CB8AC3E}">
        <p14:creationId xmlns:p14="http://schemas.microsoft.com/office/powerpoint/2010/main" val="490061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6"/>
          <p:cNvSpPr>
            <a:spLocks noGrp="1" noChangeArrowheads="1"/>
          </p:cNvSpPr>
          <p:nvPr>
            <p:ph type="sldNum" sz="quarter"/>
          </p:nvPr>
        </p:nvSpPr>
        <p:spPr>
          <a:noFill/>
        </p:spPr>
        <p:txBody>
          <a:bodyPr/>
          <a:lstStyle/>
          <a:p>
            <a:fld id="{0E78A471-D789-41F3-8A64-F8CE717DD838}" type="slidenum">
              <a:rPr lang="en-GB"/>
              <a:t>27</a:t>
            </a:fld>
            <a:endParaRPr lang="en-GB"/>
          </a:p>
        </p:txBody>
      </p:sp>
      <p:sp>
        <p:nvSpPr>
          <p:cNvPr id="4099" name="Rectangle 1"/>
          <p:cNvSpPr txBox="1">
            <a:spLocks noGrp="1" noRot="1" noChangeAspect="1" noChangeArrowheads="1" noTextEdit="1"/>
          </p:cNvSpPr>
          <p:nvPr>
            <p:ph type="sldImg"/>
          </p:nvPr>
        </p:nvSpPr>
        <p:spPr>
          <a:xfrm>
            <a:off x="1143000" y="695325"/>
            <a:ext cx="4570413" cy="3427413"/>
          </a:xfrm>
          <a:solidFill>
            <a:srgbClr val="FFFFFF"/>
          </a:solidFill>
          <a:ln>
            <a:solidFill>
              <a:srgbClr val="000000"/>
            </a:solidFill>
            <a:miter lim="800000"/>
          </a:ln>
        </p:spPr>
      </p:sp>
      <p:sp>
        <p:nvSpPr>
          <p:cNvPr id="4100" name="Text Box 2"/>
          <p:cNvSpPr txBox="1">
            <a:spLocks noGrp="1" noChangeArrowheads="1"/>
          </p:cNvSpPr>
          <p:nvPr>
            <p:ph type="body" idx="1"/>
          </p:nvPr>
        </p:nvSpPr>
        <p:spPr>
          <a:xfrm>
            <a:off x="685512" y="4343230"/>
            <a:ext cx="5486976" cy="4115139"/>
          </a:xfrm>
          <a:noFill/>
          <a:ln/>
        </p:spPr>
        <p:txBody>
          <a:bodyPr tIns="9279"/>
          <a:lstStyle/>
          <a:p>
            <a:pPr algn="just">
              <a:lnSpc>
                <a:spcPct val="93000"/>
              </a:lnSpc>
              <a:spcBef>
                <a:spcPct val="0"/>
              </a:spcBef>
              <a:tabLst>
                <a:tab pos="634643" algn="l"/>
                <a:tab pos="1269286" algn="l"/>
                <a:tab pos="1903929" algn="l"/>
                <a:tab pos="2538573" algn="l"/>
                <a:tab pos="3173216" algn="l"/>
                <a:tab pos="3807859" algn="l"/>
                <a:tab pos="4442502" algn="l"/>
                <a:tab pos="5077145" algn="l"/>
              </a:tabLst>
            </a:pPr>
            <a:r>
              <a:rPr b="1"/>
              <a:t>Corticolimbic endocannabinoid (eCB) signaling changes dynamically across rodent development</a:t>
            </a:r>
            <a:r>
              <a:rPr/>
              <a:t>. (a) Distinct eCB signaling profiles in early life, adolescence and adulthood. Components of the eCB system are represented schematically within a synapse (adapted from(Long </a:t>
            </a:r>
            <a:r>
              <a:rPr i="1"/>
              <a:t>et al.</a:t>
            </a:r>
            <a:r>
              <a:rPr/>
              <a:t> ). (b) Developmental trajectories of the components of the eCB system. CB</a:t>
            </a:r>
            <a:r>
              <a:rPr baseline="-25000"/>
              <a:t>1</a:t>
            </a:r>
            <a:r>
              <a:rPr/>
              <a:t> receptor expression peaks with the onset of adolescence. 2‐AG is highest around birth and may fluctuate throughout adolescence. AEA gradually increases during early life and fluctuates during adolescence. FAAH activity fluctuates in reciprocal fashion to AEA during adolescence (based on data from Berrendero </a:t>
            </a:r>
            <a:r>
              <a:rPr i="1"/>
              <a:t>et al.</a:t>
            </a:r>
            <a:r>
              <a:rPr/>
              <a:t> ; Ellgren </a:t>
            </a:r>
            <a:r>
              <a:rPr i="1"/>
              <a:t>et al.</a:t>
            </a:r>
            <a:r>
              <a:rPr/>
              <a:t> ; Fernandez‐Ruiz </a:t>
            </a:r>
            <a:r>
              <a:rPr i="1"/>
              <a:t>et al.</a:t>
            </a:r>
            <a:r>
              <a:rPr/>
              <a:t> ; Heng </a:t>
            </a:r>
            <a:r>
              <a:rPr i="1"/>
              <a:t>et al.</a:t>
            </a:r>
            <a:r>
              <a:rPr/>
              <a:t> ; Lee </a:t>
            </a:r>
            <a:r>
              <a:rPr i="1"/>
              <a:t>et al.</a:t>
            </a:r>
            <a:r>
              <a:rPr/>
              <a:t> ; Rodriguez de Fonseca </a:t>
            </a:r>
            <a:r>
              <a:rPr i="1"/>
              <a:t>et al.</a:t>
            </a:r>
            <a:r>
              <a:rPr/>
              <a:t> ; Rubino </a:t>
            </a:r>
            <a:r>
              <a:rPr i="1"/>
              <a:t>et al.</a:t>
            </a:r>
            <a:r>
              <a:rPr/>
              <a:t> ; Wenger </a:t>
            </a:r>
            <a:r>
              <a:rPr i="1"/>
              <a:t>et al.</a:t>
            </a:r>
            <a:r>
              <a:rPr/>
              <a:t> ).</a:t>
            </a:r>
          </a:p>
          <a:p>
            <a:endParaRPr/>
          </a:p>
          <a:p>
            <a:r>
              <a:rPr lang="en-GB"/>
              <a:t>IF THIS IMAGE HAS BEEN PROVIDED BY OR IS OWNED BY A THIRD PARTY, AS INDICATED IN THE CAPTION LINE, THEN FURTHER PERMISSION MAY BE NEEDED BEFORE ANY FURTHER USE. PLEASE CONTACT WILEY'S PERMISSIONS DEPARTMENT ON PERMISSIONS@WILEY.COM OR USE THE RIGHTSLINK SERVICE BY CLICKING ON THE 'REQUEST PERMISSIONS' LINK ACCOMPANYING THIS ARTICLE. WILEY OR AUTHOR OWNED IMAGES MAY BE USED FOR NON-COMMERCIAL PURPOSES, SUBJECT TO PROPER CITATION OF THE ARTICLE, AUTHOR, AND PUBLISHER.</a:t>
            </a:r>
            <a:endParaRPr/>
          </a:p>
        </p:txBody>
      </p:sp>
    </p:spTree>
    <p:extLst>
      <p:ext uri="{BB962C8B-B14F-4D97-AF65-F5344CB8AC3E}">
        <p14:creationId xmlns:p14="http://schemas.microsoft.com/office/powerpoint/2010/main" val="2626160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3B6648A-0BC2-4086-9C3D-D4C80D3CD612}" type="slidenum">
              <a:rPr lang="en-US" smtClean="0"/>
              <a:t>30</a:t>
            </a:fld>
            <a:endParaRPr lang="en-US"/>
          </a:p>
        </p:txBody>
      </p:sp>
    </p:spTree>
    <p:extLst>
      <p:ext uri="{BB962C8B-B14F-4D97-AF65-F5344CB8AC3E}">
        <p14:creationId xmlns:p14="http://schemas.microsoft.com/office/powerpoint/2010/main" val="3846628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043D7C4-1D2F-42BD-B412-15999BAA2ED9}"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22AC14-06CD-4196-BA1D-C3E82B4205A1}" type="slidenum">
              <a:rPr lang="en-US" smtClean="0"/>
              <a:t>‹#›</a:t>
            </a:fld>
            <a:endParaRPr lang="en-US"/>
          </a:p>
        </p:txBody>
      </p:sp>
    </p:spTree>
    <p:extLst>
      <p:ext uri="{BB962C8B-B14F-4D97-AF65-F5344CB8AC3E}">
        <p14:creationId xmlns:p14="http://schemas.microsoft.com/office/powerpoint/2010/main" val="4015719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43D7C4-1D2F-42BD-B412-15999BAA2ED9}"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22AC14-06CD-4196-BA1D-C3E82B4205A1}" type="slidenum">
              <a:rPr lang="en-US" smtClean="0"/>
              <a:t>‹#›</a:t>
            </a:fld>
            <a:endParaRPr lang="en-US"/>
          </a:p>
        </p:txBody>
      </p:sp>
    </p:spTree>
    <p:extLst>
      <p:ext uri="{BB962C8B-B14F-4D97-AF65-F5344CB8AC3E}">
        <p14:creationId xmlns:p14="http://schemas.microsoft.com/office/powerpoint/2010/main" val="189868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43D7C4-1D2F-42BD-B412-15999BAA2ED9}"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22AC14-06CD-4196-BA1D-C3E82B4205A1}" type="slidenum">
              <a:rPr lang="en-US" smtClean="0"/>
              <a:t>‹#›</a:t>
            </a:fld>
            <a:endParaRPr lang="en-US"/>
          </a:p>
        </p:txBody>
      </p:sp>
    </p:spTree>
    <p:extLst>
      <p:ext uri="{BB962C8B-B14F-4D97-AF65-F5344CB8AC3E}">
        <p14:creationId xmlns:p14="http://schemas.microsoft.com/office/powerpoint/2010/main" val="27365465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6481" y="273629"/>
            <a:ext cx="8226720" cy="114348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6481" y="1604329"/>
            <a:ext cx="8226720" cy="21933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6481" y="3935934"/>
            <a:ext cx="8226720" cy="21933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3"/>
          <p:cNvSpPr>
            <a:spLocks noGrp="1" noChangeArrowheads="1"/>
          </p:cNvSpPr>
          <p:nvPr>
            <p:ph type="dt" idx="10"/>
          </p:nvPr>
        </p:nvSpPr>
        <p:spPr>
          <a:ln/>
        </p:spPr>
        <p:txBody>
          <a:bodyPr/>
          <a:lstStyle>
            <a:lvl1pPr>
              <a:defRPr/>
            </a:lvl1pPr>
          </a:lstStyle>
          <a:p>
            <a:endParaRPr lang="en-US"/>
          </a:p>
        </p:txBody>
      </p:sp>
      <p:sp>
        <p:nvSpPr>
          <p:cNvPr id="6" name="Rectangle 4"/>
          <p:cNvSpPr>
            <a:spLocks noGrp="1" noChangeArrowheads="1"/>
          </p:cNvSpPr>
          <p:nvPr>
            <p:ph type="ftr" idx="11"/>
          </p:nvPr>
        </p:nvSpPr>
        <p:spPr>
          <a:ln/>
        </p:spPr>
        <p:txBody>
          <a:bodyPr/>
          <a:lstStyle>
            <a:lvl1pPr>
              <a:defRPr/>
            </a:lvl1pPr>
          </a:lstStyle>
          <a:p>
            <a:endParaRPr lang="en-US"/>
          </a:p>
        </p:txBody>
      </p:sp>
      <p:sp>
        <p:nvSpPr>
          <p:cNvPr id="7" name="Rectangle 5"/>
          <p:cNvSpPr>
            <a:spLocks noGrp="1" noChangeArrowheads="1"/>
          </p:cNvSpPr>
          <p:nvPr>
            <p:ph type="sldNum" idx="12"/>
          </p:nvPr>
        </p:nvSpPr>
        <p:spPr>
          <a:ln/>
        </p:spPr>
        <p:txBody>
          <a:bodyPr/>
          <a:lstStyle>
            <a:lvl1pPr>
              <a:defRPr/>
            </a:lvl1pPr>
          </a:lstStyle>
          <a:p>
            <a:fld id="{D165E9B0-7DA8-466E-963D-86F25D5E43BA}" type="slidenum">
              <a:rPr lang="en-GB"/>
              <a:pPr/>
              <a:t>‹#›</a:t>
            </a:fld>
            <a:endParaRPr lang="en-GB"/>
          </a:p>
        </p:txBody>
      </p:sp>
    </p:spTree>
    <p:extLst>
      <p:ext uri="{BB962C8B-B14F-4D97-AF65-F5344CB8AC3E}">
        <p14:creationId xmlns:p14="http://schemas.microsoft.com/office/powerpoint/2010/main" val="3589510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43D7C4-1D2F-42BD-B412-15999BAA2ED9}"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22AC14-06CD-4196-BA1D-C3E82B4205A1}" type="slidenum">
              <a:rPr lang="en-US" smtClean="0"/>
              <a:t>‹#›</a:t>
            </a:fld>
            <a:endParaRPr lang="en-US"/>
          </a:p>
        </p:txBody>
      </p:sp>
    </p:spTree>
    <p:extLst>
      <p:ext uri="{BB962C8B-B14F-4D97-AF65-F5344CB8AC3E}">
        <p14:creationId xmlns:p14="http://schemas.microsoft.com/office/powerpoint/2010/main" val="3041736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043D7C4-1D2F-42BD-B412-15999BAA2ED9}"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22AC14-06CD-4196-BA1D-C3E82B4205A1}" type="slidenum">
              <a:rPr lang="en-US" smtClean="0"/>
              <a:t>‹#›</a:t>
            </a:fld>
            <a:endParaRPr lang="en-US"/>
          </a:p>
        </p:txBody>
      </p:sp>
    </p:spTree>
    <p:extLst>
      <p:ext uri="{BB962C8B-B14F-4D97-AF65-F5344CB8AC3E}">
        <p14:creationId xmlns:p14="http://schemas.microsoft.com/office/powerpoint/2010/main" val="4232556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043D7C4-1D2F-42BD-B412-15999BAA2ED9}" type="datetimeFigureOut">
              <a:rPr lang="en-US" smtClean="0"/>
              <a:t>11/8/2018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22AC14-06CD-4196-BA1D-C3E82B4205A1}" type="slidenum">
              <a:rPr lang="en-US" smtClean="0"/>
              <a:t>‹#›</a:t>
            </a:fld>
            <a:endParaRPr lang="en-US"/>
          </a:p>
        </p:txBody>
      </p:sp>
    </p:spTree>
    <p:extLst>
      <p:ext uri="{BB962C8B-B14F-4D97-AF65-F5344CB8AC3E}">
        <p14:creationId xmlns:p14="http://schemas.microsoft.com/office/powerpoint/2010/main" val="2225435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043D7C4-1D2F-42BD-B412-15999BAA2ED9}" type="datetimeFigureOut">
              <a:rPr lang="en-US" smtClean="0"/>
              <a:t>11/8/2018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22AC14-06CD-4196-BA1D-C3E82B4205A1}" type="slidenum">
              <a:rPr lang="en-US" smtClean="0"/>
              <a:t>‹#›</a:t>
            </a:fld>
            <a:endParaRPr lang="en-US"/>
          </a:p>
        </p:txBody>
      </p:sp>
    </p:spTree>
    <p:extLst>
      <p:ext uri="{BB962C8B-B14F-4D97-AF65-F5344CB8AC3E}">
        <p14:creationId xmlns:p14="http://schemas.microsoft.com/office/powerpoint/2010/main" val="335845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043D7C4-1D2F-42BD-B412-15999BAA2ED9}" type="datetimeFigureOut">
              <a:rPr lang="en-US" smtClean="0"/>
              <a:t>11/8/2018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22AC14-06CD-4196-BA1D-C3E82B4205A1}" type="slidenum">
              <a:rPr lang="en-US" smtClean="0"/>
              <a:t>‹#›</a:t>
            </a:fld>
            <a:endParaRPr lang="en-US"/>
          </a:p>
        </p:txBody>
      </p:sp>
    </p:spTree>
    <p:extLst>
      <p:ext uri="{BB962C8B-B14F-4D97-AF65-F5344CB8AC3E}">
        <p14:creationId xmlns:p14="http://schemas.microsoft.com/office/powerpoint/2010/main" val="3350182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43D7C4-1D2F-42BD-B412-15999BAA2ED9}" type="datetimeFigureOut">
              <a:rPr lang="en-US" smtClean="0"/>
              <a:t>11/8/2018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22AC14-06CD-4196-BA1D-C3E82B4205A1}" type="slidenum">
              <a:rPr lang="en-US" smtClean="0"/>
              <a:t>‹#›</a:t>
            </a:fld>
            <a:endParaRPr lang="en-US"/>
          </a:p>
        </p:txBody>
      </p:sp>
    </p:spTree>
    <p:extLst>
      <p:ext uri="{BB962C8B-B14F-4D97-AF65-F5344CB8AC3E}">
        <p14:creationId xmlns:p14="http://schemas.microsoft.com/office/powerpoint/2010/main" val="4256964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43D7C4-1D2F-42BD-B412-15999BAA2ED9}" type="datetimeFigureOut">
              <a:rPr lang="en-US" smtClean="0"/>
              <a:t>11/8/2018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22AC14-06CD-4196-BA1D-C3E82B4205A1}" type="slidenum">
              <a:rPr lang="en-US" smtClean="0"/>
              <a:t>‹#›</a:t>
            </a:fld>
            <a:endParaRPr lang="en-US"/>
          </a:p>
        </p:txBody>
      </p:sp>
    </p:spTree>
    <p:extLst>
      <p:ext uri="{BB962C8B-B14F-4D97-AF65-F5344CB8AC3E}">
        <p14:creationId xmlns:p14="http://schemas.microsoft.com/office/powerpoint/2010/main" val="2937876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43D7C4-1D2F-42BD-B412-15999BAA2ED9}" type="datetimeFigureOut">
              <a:rPr lang="en-US" smtClean="0"/>
              <a:t>11/8/2018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22AC14-06CD-4196-BA1D-C3E82B4205A1}" type="slidenum">
              <a:rPr lang="en-US" smtClean="0"/>
              <a:t>‹#›</a:t>
            </a:fld>
            <a:endParaRPr lang="en-US"/>
          </a:p>
        </p:txBody>
      </p:sp>
    </p:spTree>
    <p:extLst>
      <p:ext uri="{BB962C8B-B14F-4D97-AF65-F5344CB8AC3E}">
        <p14:creationId xmlns:p14="http://schemas.microsoft.com/office/powerpoint/2010/main" val="303010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43D7C4-1D2F-42BD-B412-15999BAA2ED9}" type="datetimeFigureOut">
              <a:rPr lang="en-US" smtClean="0"/>
              <a:t>11/8/2018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22AC14-06CD-4196-BA1D-C3E82B4205A1}" type="slidenum">
              <a:rPr lang="en-US" smtClean="0"/>
              <a:t>‹#›</a:t>
            </a:fld>
            <a:endParaRPr lang="en-US"/>
          </a:p>
        </p:txBody>
      </p:sp>
    </p:spTree>
    <p:extLst>
      <p:ext uri="{BB962C8B-B14F-4D97-AF65-F5344CB8AC3E}">
        <p14:creationId xmlns:p14="http://schemas.microsoft.com/office/powerpoint/2010/main" val="36124464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hyperlink" Target="http://onlinelibrary.wiley.com/doi/10.1111/gbb.12253/full#gbb12253-fig-0003" TargetMode="External"/><Relationship Id="rId5" Type="http://schemas.openxmlformats.org/officeDocument/2006/relationships/hyperlink" Target="http://onlinelibrary.wiley.com/doi/10.1111/gbb.2016.15.issue-1/issuetoc" TargetMode="Externa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66801"/>
            <a:ext cx="7772400" cy="1904999"/>
          </a:xfrm>
        </p:spPr>
        <p:txBody>
          <a:bodyPr>
            <a:normAutofit/>
          </a:bodyPr>
          <a:lstStyle/>
          <a:p>
            <a:pPr algn="l"/>
            <a:r>
              <a:rPr lang="en-US" dirty="0" smtClean="0"/>
              <a:t/>
            </a:r>
            <a:br>
              <a:rPr lang="en-US" dirty="0" smtClean="0"/>
            </a:br>
            <a:r>
              <a:rPr lang="en-US" sz="3600" dirty="0" smtClean="0"/>
              <a:t>Neuroscience of Addiction</a:t>
            </a:r>
            <a:endParaRPr lang="en-US" sz="3600" dirty="0"/>
          </a:p>
        </p:txBody>
      </p:sp>
      <p:sp>
        <p:nvSpPr>
          <p:cNvPr id="3" name="Subtitle 2"/>
          <p:cNvSpPr>
            <a:spLocks noGrp="1"/>
          </p:cNvSpPr>
          <p:nvPr>
            <p:ph type="subTitle" idx="1"/>
          </p:nvPr>
        </p:nvSpPr>
        <p:spPr>
          <a:xfrm>
            <a:off x="3657600" y="4167187"/>
            <a:ext cx="6934200" cy="1676400"/>
          </a:xfrm>
        </p:spPr>
        <p:txBody>
          <a:bodyPr>
            <a:normAutofit/>
          </a:bodyPr>
          <a:lstStyle/>
          <a:p>
            <a:pPr algn="l"/>
            <a:r>
              <a:rPr lang="en-US" sz="2400" dirty="0" smtClean="0"/>
              <a:t>Sangeeta Das Bhattacharya MD, MPH</a:t>
            </a:r>
          </a:p>
          <a:p>
            <a:pPr algn="l"/>
            <a:r>
              <a:rPr lang="en-US" sz="2400" dirty="0" smtClean="0"/>
              <a:t>IIT Kharagpur</a:t>
            </a:r>
          </a:p>
          <a:p>
            <a:pPr algn="l"/>
            <a:r>
              <a:rPr lang="en-US" sz="2400" dirty="0" smtClean="0"/>
              <a:t>Spring 2018</a:t>
            </a:r>
            <a:endParaRPr lang="en-US" sz="24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2475" y="3424238"/>
            <a:ext cx="19050" cy="9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4953000"/>
            <a:ext cx="2571750" cy="1781175"/>
          </a:xfrm>
          <a:prstGeom prst="rect">
            <a:avLst/>
          </a:prstGeom>
        </p:spPr>
      </p:pic>
    </p:spTree>
    <p:extLst>
      <p:ext uri="{BB962C8B-B14F-4D97-AF65-F5344CB8AC3E}">
        <p14:creationId xmlns:p14="http://schemas.microsoft.com/office/powerpoint/2010/main" val="3394656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Brain Networks</a:t>
            </a:r>
            <a:endParaRPr lang="en-US" dirty="0"/>
          </a:p>
        </p:txBody>
      </p:sp>
      <p:sp>
        <p:nvSpPr>
          <p:cNvPr id="9" name="Text Placeholder 8"/>
          <p:cNvSpPr>
            <a:spLocks noGrp="1"/>
          </p:cNvSpPr>
          <p:nvPr>
            <p:ph type="body" idx="1"/>
          </p:nvPr>
        </p:nvSpPr>
        <p:spPr/>
        <p:txBody>
          <a:bodyPr>
            <a:normAutofit/>
          </a:bodyPr>
          <a:lstStyle/>
          <a:p>
            <a:r>
              <a:rPr lang="en-US" sz="3200" dirty="0" smtClean="0"/>
              <a:t>Network of Neurons</a:t>
            </a:r>
            <a:endParaRPr lang="en-US" sz="3200" dirty="0"/>
          </a:p>
        </p:txBody>
      </p:sp>
      <p:sp>
        <p:nvSpPr>
          <p:cNvPr id="4" name="Text Placeholder 3"/>
          <p:cNvSpPr>
            <a:spLocks noGrp="1"/>
          </p:cNvSpPr>
          <p:nvPr>
            <p:ph sz="half" idx="2"/>
          </p:nvPr>
        </p:nvSpPr>
        <p:spPr/>
        <p:txBody>
          <a:bodyPr/>
          <a:lstStyle/>
          <a:p>
            <a:pPr marL="342900" indent="-342900">
              <a:buFont typeface="Arial" panose="020B0604020202020204" pitchFamily="34" charset="0"/>
              <a:buChar char="•"/>
            </a:pPr>
            <a:r>
              <a:rPr lang="en-US" sz="2800" dirty="0" smtClean="0"/>
              <a:t>Receptors</a:t>
            </a:r>
          </a:p>
          <a:p>
            <a:pPr marL="342900" indent="-342900">
              <a:buFont typeface="Arial" panose="020B0604020202020204" pitchFamily="34" charset="0"/>
              <a:buChar char="•"/>
            </a:pPr>
            <a:r>
              <a:rPr lang="en-US" sz="2800" dirty="0" smtClean="0"/>
              <a:t>Neurotransmitters</a:t>
            </a:r>
          </a:p>
          <a:p>
            <a:pPr marL="342900" indent="-342900">
              <a:buFont typeface="Arial" panose="020B0604020202020204" pitchFamily="34" charset="0"/>
              <a:buChar char="•"/>
            </a:pPr>
            <a:r>
              <a:rPr lang="en-US" sz="2800" dirty="0" smtClean="0"/>
              <a:t>Enzymes</a:t>
            </a:r>
          </a:p>
          <a:p>
            <a:endParaRPr lang="en-US" dirty="0"/>
          </a:p>
        </p:txBody>
      </p:sp>
      <p:sp>
        <p:nvSpPr>
          <p:cNvPr id="10" name="Text Placeholder 9"/>
          <p:cNvSpPr>
            <a:spLocks noGrp="1"/>
          </p:cNvSpPr>
          <p:nvPr>
            <p:ph type="body" sz="quarter" idx="3"/>
          </p:nvPr>
        </p:nvSpPr>
        <p:spPr/>
        <p:txBody>
          <a:bodyPr/>
          <a:lstStyle/>
          <a:p>
            <a:r>
              <a:rPr lang="en-US" dirty="0" smtClean="0"/>
              <a:t>Endocannabinoid System</a:t>
            </a:r>
            <a:endParaRPr lang="en-US" dirty="0"/>
          </a:p>
        </p:txBody>
      </p:sp>
      <p:sp>
        <p:nvSpPr>
          <p:cNvPr id="11" name="Content Placeholder 10"/>
          <p:cNvSpPr>
            <a:spLocks noGrp="1"/>
          </p:cNvSpPr>
          <p:nvPr>
            <p:ph sz="quarter" idx="4"/>
          </p:nvPr>
        </p:nvSpPr>
        <p:spPr/>
        <p:txBody>
          <a:bodyPr/>
          <a:lstStyle/>
          <a:p>
            <a:endParaRPr lang="en-US"/>
          </a:p>
        </p:txBody>
      </p:sp>
      <p:pic>
        <p:nvPicPr>
          <p:cNvPr id="5" name="Picture 2" descr="C:\Users\aasb\Downloads\cannabinoid receptor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4126" y="2174875"/>
            <a:ext cx="4683571" cy="37107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57200" y="6172200"/>
            <a:ext cx="3810000" cy="369332"/>
          </a:xfrm>
          <a:prstGeom prst="rect">
            <a:avLst/>
          </a:prstGeom>
          <a:noFill/>
        </p:spPr>
        <p:txBody>
          <a:bodyPr wrap="square" rtlCol="0">
            <a:spAutoFit/>
          </a:bodyPr>
          <a:lstStyle/>
          <a:p>
            <a:r>
              <a:rPr lang="en-US" dirty="0" smtClean="0"/>
              <a:t>Crick, Frances NIH Director’s blog</a:t>
            </a:r>
            <a:endParaRPr lang="en-US" dirty="0"/>
          </a:p>
        </p:txBody>
      </p:sp>
      <p:sp>
        <p:nvSpPr>
          <p:cNvPr id="8" name="TextBox 7"/>
          <p:cNvSpPr txBox="1"/>
          <p:nvPr/>
        </p:nvSpPr>
        <p:spPr>
          <a:xfrm>
            <a:off x="4267200" y="6356866"/>
            <a:ext cx="4876800" cy="461665"/>
          </a:xfrm>
          <a:prstGeom prst="rect">
            <a:avLst/>
          </a:prstGeom>
          <a:noFill/>
        </p:spPr>
        <p:txBody>
          <a:bodyPr wrap="square" rtlCol="0">
            <a:spAutoFit/>
          </a:bodyPr>
          <a:lstStyle/>
          <a:p>
            <a:r>
              <a:rPr lang="en-US" sz="2400" dirty="0" smtClean="0"/>
              <a:t>Cannabinoid receptors in the brain</a:t>
            </a:r>
            <a:endParaRPr lang="en-US" sz="2400" dirty="0"/>
          </a:p>
        </p:txBody>
      </p:sp>
    </p:spTree>
    <p:extLst>
      <p:ext uri="{BB962C8B-B14F-4D97-AF65-F5344CB8AC3E}">
        <p14:creationId xmlns:p14="http://schemas.microsoft.com/office/powerpoint/2010/main" val="1862021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Look alike</a:t>
            </a:r>
            <a:endParaRPr lang="en-US" dirty="0"/>
          </a:p>
        </p:txBody>
      </p:sp>
      <p:sp>
        <p:nvSpPr>
          <p:cNvPr id="6" name="Text Placeholder 5"/>
          <p:cNvSpPr>
            <a:spLocks noGrp="1"/>
          </p:cNvSpPr>
          <p:nvPr>
            <p:ph type="body" idx="1"/>
          </p:nvPr>
        </p:nvSpPr>
        <p:spPr/>
        <p:txBody>
          <a:bodyPr/>
          <a:lstStyle/>
          <a:p>
            <a:r>
              <a:rPr lang="en-US" dirty="0" smtClean="0"/>
              <a:t>Cannabinoids</a:t>
            </a:r>
            <a:endParaRPr lang="en-US" dirty="0"/>
          </a:p>
        </p:txBody>
      </p:sp>
      <p:pic>
        <p:nvPicPr>
          <p:cNvPr id="11266"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457200" y="2341092"/>
            <a:ext cx="4040188" cy="36188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 Placeholder 6"/>
          <p:cNvSpPr>
            <a:spLocks noGrp="1"/>
          </p:cNvSpPr>
          <p:nvPr>
            <p:ph type="body" sz="quarter" idx="3"/>
          </p:nvPr>
        </p:nvSpPr>
        <p:spPr/>
        <p:txBody>
          <a:bodyPr>
            <a:normAutofit fontScale="62500" lnSpcReduction="20000"/>
          </a:bodyPr>
          <a:lstStyle/>
          <a:p>
            <a:r>
              <a:rPr lang="en-US" dirty="0" smtClean="0"/>
              <a:t>Structural similarity allows THC to be recognized by neurons and alter normal brain messages.</a:t>
            </a:r>
            <a:endParaRPr lang="en-US" dirty="0"/>
          </a:p>
        </p:txBody>
      </p:sp>
      <p:pic>
        <p:nvPicPr>
          <p:cNvPr id="8" name="Picture 2"/>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5105400" y="2438400"/>
            <a:ext cx="2905125" cy="2295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257800" y="5486400"/>
            <a:ext cx="3429000" cy="646331"/>
          </a:xfrm>
          <a:prstGeom prst="rect">
            <a:avLst/>
          </a:prstGeom>
          <a:noFill/>
        </p:spPr>
        <p:txBody>
          <a:bodyPr wrap="square" rtlCol="0">
            <a:spAutoFit/>
          </a:bodyPr>
          <a:lstStyle/>
          <a:p>
            <a:r>
              <a:rPr lang="en-IN" dirty="0" smtClean="0"/>
              <a:t>Anandamide regulates pain, appetite, memory, mood</a:t>
            </a:r>
            <a:endParaRPr lang="en-IN" dirty="0"/>
          </a:p>
        </p:txBody>
      </p:sp>
    </p:spTree>
    <p:extLst>
      <p:ext uri="{BB962C8B-B14F-4D97-AF65-F5344CB8AC3E}">
        <p14:creationId xmlns:p14="http://schemas.microsoft.com/office/powerpoint/2010/main" val="1946824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IN" sz="2400" dirty="0" smtClean="0"/>
              <a:t>Dopamine</a:t>
            </a:r>
            <a:endParaRPr lang="en-IN" sz="2400" dirty="0"/>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02051" y="1449903"/>
            <a:ext cx="4657748" cy="3499407"/>
          </a:xfrm>
        </p:spPr>
      </p:pic>
      <p:sp>
        <p:nvSpPr>
          <p:cNvPr id="9" name="Text Placeholder 8"/>
          <p:cNvSpPr>
            <a:spLocks noGrp="1"/>
          </p:cNvSpPr>
          <p:nvPr>
            <p:ph type="body" sz="half" idx="2"/>
          </p:nvPr>
        </p:nvSpPr>
        <p:spPr/>
        <p:txBody>
          <a:bodyPr>
            <a:normAutofit/>
          </a:bodyPr>
          <a:lstStyle/>
          <a:p>
            <a:r>
              <a:rPr lang="en-IN" sz="1800" dirty="0" smtClean="0"/>
              <a:t>Nearly all drugs of abuse increase dopamine in the motivation and pleasure pathways</a:t>
            </a:r>
          </a:p>
          <a:p>
            <a:endParaRPr lang="en-IN" sz="1800" dirty="0"/>
          </a:p>
          <a:p>
            <a:r>
              <a:rPr lang="en-IN" sz="1800" dirty="0" smtClean="0"/>
              <a:t>Alters normal communication between neurons</a:t>
            </a:r>
            <a:endParaRPr lang="en-IN" sz="1800" dirty="0"/>
          </a:p>
        </p:txBody>
      </p:sp>
    </p:spTree>
    <p:extLst>
      <p:ext uri="{BB962C8B-B14F-4D97-AF65-F5344CB8AC3E}">
        <p14:creationId xmlns:p14="http://schemas.microsoft.com/office/powerpoint/2010/main" val="1947100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smtClean="0"/>
              <a:t>Dopamine</a:t>
            </a:r>
            <a:endParaRPr lang="en-IN" dirty="0"/>
          </a:p>
        </p:txBody>
      </p:sp>
      <p:sp>
        <p:nvSpPr>
          <p:cNvPr id="6" name="Text Placeholder 5"/>
          <p:cNvSpPr>
            <a:spLocks noGrp="1"/>
          </p:cNvSpPr>
          <p:nvPr>
            <p:ph type="body" idx="1"/>
          </p:nvPr>
        </p:nvSpPr>
        <p:spPr>
          <a:xfrm>
            <a:off x="457200" y="1535113"/>
            <a:ext cx="7086600" cy="639762"/>
          </a:xfrm>
        </p:spPr>
        <p:txBody>
          <a:bodyPr>
            <a:normAutofit fontScale="92500"/>
          </a:bodyPr>
          <a:lstStyle/>
          <a:p>
            <a:r>
              <a:rPr lang="en-IN" dirty="0" smtClean="0"/>
              <a:t>Dopamine Regulation in Synaptic Space is tightly regulated</a:t>
            </a:r>
            <a:endParaRPr lang="en-IN" dirty="0"/>
          </a:p>
        </p:txBody>
      </p:sp>
      <p:pic>
        <p:nvPicPr>
          <p:cNvPr id="10" name="Content Placeholder 9"/>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57200" y="2632805"/>
            <a:ext cx="4040188" cy="3035428"/>
          </a:xfrm>
        </p:spPr>
      </p:pic>
      <p:pic>
        <p:nvPicPr>
          <p:cNvPr id="11" name="Content Placeholder 10"/>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4645025" y="2632208"/>
            <a:ext cx="4041775" cy="3036621"/>
          </a:xfrm>
        </p:spPr>
      </p:pic>
    </p:spTree>
    <p:extLst>
      <p:ext uri="{BB962C8B-B14F-4D97-AF65-F5344CB8AC3E}">
        <p14:creationId xmlns:p14="http://schemas.microsoft.com/office/powerpoint/2010/main" val="30736087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Dopamine Regulation</a:t>
            </a:r>
            <a:endParaRPr lang="en-IN" dirty="0"/>
          </a:p>
        </p:txBody>
      </p:sp>
      <p:sp>
        <p:nvSpPr>
          <p:cNvPr id="3" name="Text Placeholder 2"/>
          <p:cNvSpPr>
            <a:spLocks noGrp="1"/>
          </p:cNvSpPr>
          <p:nvPr>
            <p:ph type="body" idx="1"/>
          </p:nvPr>
        </p:nvSpPr>
        <p:spPr/>
        <p:txBody>
          <a:bodyPr/>
          <a:lstStyle/>
          <a:p>
            <a:endParaRPr lang="en-IN"/>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04800" y="2514600"/>
            <a:ext cx="4040188" cy="3035428"/>
          </a:xfrm>
        </p:spPr>
      </p:pic>
      <p:sp>
        <p:nvSpPr>
          <p:cNvPr id="5" name="Text Placeholder 4"/>
          <p:cNvSpPr>
            <a:spLocks noGrp="1"/>
          </p:cNvSpPr>
          <p:nvPr>
            <p:ph type="body" sz="quarter" idx="3"/>
          </p:nvPr>
        </p:nvSpPr>
        <p:spPr/>
        <p:txBody>
          <a:bodyPr/>
          <a:lstStyle/>
          <a:p>
            <a:r>
              <a:rPr lang="en-IN" dirty="0" smtClean="0"/>
              <a:t>Example</a:t>
            </a:r>
            <a:endParaRPr lang="en-IN" dirty="0"/>
          </a:p>
        </p:txBody>
      </p:sp>
      <p:sp>
        <p:nvSpPr>
          <p:cNvPr id="6" name="Content Placeholder 5"/>
          <p:cNvSpPr>
            <a:spLocks noGrp="1"/>
          </p:cNvSpPr>
          <p:nvPr>
            <p:ph sz="quarter" idx="4"/>
          </p:nvPr>
        </p:nvSpPr>
        <p:spPr/>
        <p:txBody>
          <a:bodyPr/>
          <a:lstStyle/>
          <a:p>
            <a:r>
              <a:rPr lang="en-IN" dirty="0" smtClean="0"/>
              <a:t>Cocaine interferes with Dopamine transporter</a:t>
            </a:r>
          </a:p>
          <a:p>
            <a:endParaRPr lang="en-IN" dirty="0"/>
          </a:p>
          <a:p>
            <a:r>
              <a:rPr lang="en-IN" dirty="0" smtClean="0"/>
              <a:t>Dopamine remains in the synaptic space</a:t>
            </a:r>
            <a:endParaRPr lang="en-IN" dirty="0"/>
          </a:p>
        </p:txBody>
      </p:sp>
    </p:spTree>
    <p:extLst>
      <p:ext uri="{BB962C8B-B14F-4D97-AF65-F5344CB8AC3E}">
        <p14:creationId xmlns:p14="http://schemas.microsoft.com/office/powerpoint/2010/main" val="817990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Dopamine Release</a:t>
            </a:r>
            <a:endParaRPr lang="en-IN" dirty="0"/>
          </a:p>
        </p:txBody>
      </p:sp>
      <p:sp>
        <p:nvSpPr>
          <p:cNvPr id="3" name="Text Placeholder 2"/>
          <p:cNvSpPr>
            <a:spLocks noGrp="1"/>
          </p:cNvSpPr>
          <p:nvPr>
            <p:ph type="body" idx="1"/>
          </p:nvPr>
        </p:nvSpPr>
        <p:spPr/>
        <p:txBody>
          <a:bodyPr/>
          <a:lstStyle/>
          <a:p>
            <a:r>
              <a:rPr lang="en-IN" dirty="0" smtClean="0"/>
              <a:t>Natural</a:t>
            </a:r>
            <a:endParaRPr lang="en-IN" dirty="0"/>
          </a:p>
        </p:txBody>
      </p:sp>
      <p:pic>
        <p:nvPicPr>
          <p:cNvPr id="8" name="Content Placeholder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57200" y="2632805"/>
            <a:ext cx="4040188" cy="3035428"/>
          </a:xfrm>
        </p:spPr>
      </p:pic>
      <p:sp>
        <p:nvSpPr>
          <p:cNvPr id="5" name="Text Placeholder 4"/>
          <p:cNvSpPr>
            <a:spLocks noGrp="1"/>
          </p:cNvSpPr>
          <p:nvPr>
            <p:ph type="body" sz="quarter" idx="3"/>
          </p:nvPr>
        </p:nvSpPr>
        <p:spPr/>
        <p:txBody>
          <a:bodyPr/>
          <a:lstStyle/>
          <a:p>
            <a:r>
              <a:rPr lang="en-IN" dirty="0" smtClean="0"/>
              <a:t>Impact of Drugs</a:t>
            </a:r>
            <a:endParaRPr lang="en-IN" dirty="0"/>
          </a:p>
        </p:txBody>
      </p:sp>
      <p:pic>
        <p:nvPicPr>
          <p:cNvPr id="7" name="Content Placeholder 6"/>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4645025" y="2632208"/>
            <a:ext cx="4041775" cy="3036621"/>
          </a:xfrm>
        </p:spPr>
      </p:pic>
    </p:spTree>
    <p:extLst>
      <p:ext uri="{BB962C8B-B14F-4D97-AF65-F5344CB8AC3E}">
        <p14:creationId xmlns:p14="http://schemas.microsoft.com/office/powerpoint/2010/main" val="5561689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Other Pathways</a:t>
            </a:r>
            <a:endParaRPr lang="en-IN" dirty="0"/>
          </a:p>
        </p:txBody>
      </p:sp>
      <p:sp>
        <p:nvSpPr>
          <p:cNvPr id="3" name="Text Placeholder 2"/>
          <p:cNvSpPr>
            <a:spLocks noGrp="1"/>
          </p:cNvSpPr>
          <p:nvPr>
            <p:ph type="body" idx="1"/>
          </p:nvPr>
        </p:nvSpPr>
        <p:spPr/>
        <p:txBody>
          <a:bodyPr/>
          <a:lstStyle/>
          <a:p>
            <a:r>
              <a:rPr lang="en-IN" dirty="0" smtClean="0"/>
              <a:t>Serotonin</a:t>
            </a:r>
            <a:endParaRPr lang="en-IN" dirty="0"/>
          </a:p>
        </p:txBody>
      </p:sp>
      <p:pic>
        <p:nvPicPr>
          <p:cNvPr id="8" name="Content Placeholder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76630" y="2729798"/>
            <a:ext cx="4040188" cy="3035428"/>
          </a:xfrm>
        </p:spPr>
      </p:pic>
      <p:sp>
        <p:nvSpPr>
          <p:cNvPr id="5" name="Text Placeholder 4"/>
          <p:cNvSpPr>
            <a:spLocks noGrp="1"/>
          </p:cNvSpPr>
          <p:nvPr>
            <p:ph type="body" sz="quarter" idx="3"/>
          </p:nvPr>
        </p:nvSpPr>
        <p:spPr/>
        <p:txBody>
          <a:bodyPr/>
          <a:lstStyle/>
          <a:p>
            <a:r>
              <a:rPr lang="en-IN" dirty="0" smtClean="0"/>
              <a:t>Glutamate</a:t>
            </a:r>
            <a:endParaRPr lang="en-IN" dirty="0"/>
          </a:p>
        </p:txBody>
      </p:sp>
      <p:pic>
        <p:nvPicPr>
          <p:cNvPr id="7" name="Content Placeholder 6"/>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301625" y="2743200"/>
            <a:ext cx="4041775" cy="3036621"/>
          </a:xfrm>
        </p:spPr>
      </p:pic>
    </p:spTree>
    <p:extLst>
      <p:ext uri="{BB962C8B-B14F-4D97-AF65-F5344CB8AC3E}">
        <p14:creationId xmlns:p14="http://schemas.microsoft.com/office/powerpoint/2010/main" val="699869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Structural Changes</a:t>
            </a:r>
            <a:endParaRPr lang="en-IN" dirty="0"/>
          </a:p>
        </p:txBody>
      </p:sp>
      <p:sp>
        <p:nvSpPr>
          <p:cNvPr id="3" name="Text Placeholder 2"/>
          <p:cNvSpPr>
            <a:spLocks noGrp="1"/>
          </p:cNvSpPr>
          <p:nvPr>
            <p:ph type="body" idx="1"/>
          </p:nvPr>
        </p:nvSpPr>
        <p:spPr/>
        <p:txBody>
          <a:bodyPr>
            <a:normAutofit fontScale="92500" lnSpcReduction="20000"/>
          </a:bodyPr>
          <a:lstStyle/>
          <a:p>
            <a:r>
              <a:rPr lang="en-IN" dirty="0" smtClean="0"/>
              <a:t>Prolonged Exposure to Stimulants</a:t>
            </a:r>
            <a:endParaRPr lang="en-IN" dirty="0"/>
          </a:p>
        </p:txBody>
      </p:sp>
      <p:sp>
        <p:nvSpPr>
          <p:cNvPr id="4" name="Content Placeholder 3"/>
          <p:cNvSpPr>
            <a:spLocks noGrp="1"/>
          </p:cNvSpPr>
          <p:nvPr>
            <p:ph sz="half" idx="2"/>
          </p:nvPr>
        </p:nvSpPr>
        <p:spPr/>
        <p:txBody>
          <a:bodyPr/>
          <a:lstStyle/>
          <a:p>
            <a:endParaRPr lang="en-IN" dirty="0" smtClean="0"/>
          </a:p>
          <a:p>
            <a:r>
              <a:rPr lang="en-IN" dirty="0" smtClean="0"/>
              <a:t>Dendrites of dopamine neurons in amphetamine exposed animals have more dendritic spine</a:t>
            </a:r>
            <a:endParaRPr lang="en-IN" dirty="0"/>
          </a:p>
        </p:txBody>
      </p:sp>
      <p:sp>
        <p:nvSpPr>
          <p:cNvPr id="5" name="Text Placeholder 4"/>
          <p:cNvSpPr>
            <a:spLocks noGrp="1"/>
          </p:cNvSpPr>
          <p:nvPr>
            <p:ph type="body" sz="quarter" idx="3"/>
          </p:nvPr>
        </p:nvSpPr>
        <p:spPr/>
        <p:txBody>
          <a:bodyPr/>
          <a:lstStyle/>
          <a:p>
            <a:endParaRPr lang="en-IN"/>
          </a:p>
        </p:txBody>
      </p:sp>
      <p:pic>
        <p:nvPicPr>
          <p:cNvPr id="7" name="Content Placeholder 6"/>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4645025" y="2632208"/>
            <a:ext cx="4041775" cy="3036621"/>
          </a:xfrm>
        </p:spPr>
      </p:pic>
    </p:spTree>
    <p:extLst>
      <p:ext uri="{BB962C8B-B14F-4D97-AF65-F5344CB8AC3E}">
        <p14:creationId xmlns:p14="http://schemas.microsoft.com/office/powerpoint/2010/main" val="2508935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Functional Changes</a:t>
            </a:r>
            <a:endParaRPr lang="en-IN" dirty="0"/>
          </a:p>
        </p:txBody>
      </p:sp>
      <p:sp>
        <p:nvSpPr>
          <p:cNvPr id="3" name="Text Placeholder 2"/>
          <p:cNvSpPr>
            <a:spLocks noGrp="1"/>
          </p:cNvSpPr>
          <p:nvPr>
            <p:ph type="body" idx="1"/>
          </p:nvPr>
        </p:nvSpPr>
        <p:spPr/>
        <p:txBody>
          <a:bodyPr/>
          <a:lstStyle/>
          <a:p>
            <a:endParaRPr lang="en-IN"/>
          </a:p>
        </p:txBody>
      </p:sp>
      <p:sp>
        <p:nvSpPr>
          <p:cNvPr id="4" name="Content Placeholder 3"/>
          <p:cNvSpPr>
            <a:spLocks noGrp="1"/>
          </p:cNvSpPr>
          <p:nvPr>
            <p:ph sz="half" idx="2"/>
          </p:nvPr>
        </p:nvSpPr>
        <p:spPr/>
        <p:txBody>
          <a:bodyPr/>
          <a:lstStyle/>
          <a:p>
            <a:r>
              <a:rPr lang="en-IN" dirty="0" smtClean="0"/>
              <a:t>PET images show lower levels of D2 receptors in brains affected by addiction</a:t>
            </a:r>
            <a:endParaRPr lang="en-IN" dirty="0"/>
          </a:p>
        </p:txBody>
      </p:sp>
      <p:sp>
        <p:nvSpPr>
          <p:cNvPr id="5" name="Text Placeholder 4"/>
          <p:cNvSpPr>
            <a:spLocks noGrp="1"/>
          </p:cNvSpPr>
          <p:nvPr>
            <p:ph type="body" sz="quarter" idx="3"/>
          </p:nvPr>
        </p:nvSpPr>
        <p:spPr/>
        <p:txBody>
          <a:bodyPr/>
          <a:lstStyle/>
          <a:p>
            <a:endParaRPr lang="en-IN"/>
          </a:p>
        </p:txBody>
      </p:sp>
      <p:pic>
        <p:nvPicPr>
          <p:cNvPr id="7" name="Content Placeholder 6"/>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4645025" y="2632208"/>
            <a:ext cx="4041775" cy="3036621"/>
          </a:xfrm>
        </p:spPr>
      </p:pic>
    </p:spTree>
    <p:extLst>
      <p:ext uri="{BB962C8B-B14F-4D97-AF65-F5344CB8AC3E}">
        <p14:creationId xmlns:p14="http://schemas.microsoft.com/office/powerpoint/2010/main" val="4552144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Brain Circuits Affected by Drugs</a:t>
            </a:r>
            <a:endParaRPr lang="en-IN" dirty="0"/>
          </a:p>
        </p:txBody>
      </p:sp>
      <p:sp>
        <p:nvSpPr>
          <p:cNvPr id="3" name="Text Placeholder 2"/>
          <p:cNvSpPr>
            <a:spLocks noGrp="1"/>
          </p:cNvSpPr>
          <p:nvPr>
            <p:ph type="body" idx="1"/>
          </p:nvPr>
        </p:nvSpPr>
        <p:spPr/>
        <p:txBody>
          <a:bodyPr/>
          <a:lstStyle/>
          <a:p>
            <a:endParaRPr lang="en-IN"/>
          </a:p>
        </p:txBody>
      </p:sp>
      <p:sp>
        <p:nvSpPr>
          <p:cNvPr id="4" name="Content Placeholder 3"/>
          <p:cNvSpPr>
            <a:spLocks noGrp="1"/>
          </p:cNvSpPr>
          <p:nvPr>
            <p:ph sz="half" idx="2"/>
          </p:nvPr>
        </p:nvSpPr>
        <p:spPr/>
        <p:txBody>
          <a:bodyPr/>
          <a:lstStyle/>
          <a:p>
            <a:r>
              <a:rPr lang="en-IN" dirty="0" smtClean="0"/>
              <a:t>Reward</a:t>
            </a:r>
          </a:p>
          <a:p>
            <a:r>
              <a:rPr lang="en-IN" dirty="0" smtClean="0"/>
              <a:t>Learning, Memory</a:t>
            </a:r>
          </a:p>
          <a:p>
            <a:r>
              <a:rPr lang="en-IN" dirty="0" smtClean="0"/>
              <a:t>Motivation, drive</a:t>
            </a:r>
          </a:p>
          <a:p>
            <a:r>
              <a:rPr lang="en-IN" dirty="0" err="1" smtClean="0"/>
              <a:t>Inhibatory</a:t>
            </a:r>
            <a:r>
              <a:rPr lang="en-IN" dirty="0" smtClean="0"/>
              <a:t> Control</a:t>
            </a:r>
            <a:endParaRPr lang="en-IN" dirty="0"/>
          </a:p>
        </p:txBody>
      </p:sp>
      <p:sp>
        <p:nvSpPr>
          <p:cNvPr id="5" name="Text Placeholder 4"/>
          <p:cNvSpPr>
            <a:spLocks noGrp="1"/>
          </p:cNvSpPr>
          <p:nvPr>
            <p:ph type="body" sz="quarter" idx="3"/>
          </p:nvPr>
        </p:nvSpPr>
        <p:spPr/>
        <p:txBody>
          <a:bodyPr/>
          <a:lstStyle/>
          <a:p>
            <a:endParaRPr lang="en-IN"/>
          </a:p>
        </p:txBody>
      </p:sp>
      <p:pic>
        <p:nvPicPr>
          <p:cNvPr id="7" name="Content Placeholder 6"/>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4645025" y="2632208"/>
            <a:ext cx="4041775" cy="3036621"/>
          </a:xfrm>
        </p:spPr>
      </p:pic>
    </p:spTree>
    <p:extLst>
      <p:ext uri="{BB962C8B-B14F-4D97-AF65-F5344CB8AC3E}">
        <p14:creationId xmlns:p14="http://schemas.microsoft.com/office/powerpoint/2010/main" val="2123221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Nicomachean Ethics</a:t>
            </a:r>
            <a:endParaRPr lang="en-US" sz="3600" dirty="0"/>
          </a:p>
        </p:txBody>
      </p:sp>
      <p:sp>
        <p:nvSpPr>
          <p:cNvPr id="4" name="Text Placeholder 3"/>
          <p:cNvSpPr>
            <a:spLocks noGrp="1"/>
          </p:cNvSpPr>
          <p:nvPr>
            <p:ph type="body" idx="1"/>
          </p:nvPr>
        </p:nvSpPr>
        <p:spPr/>
        <p:txBody>
          <a:bodyPr/>
          <a:lstStyle/>
          <a:p>
            <a:r>
              <a:rPr lang="en-US" dirty="0"/>
              <a:t> </a:t>
            </a:r>
          </a:p>
        </p:txBody>
      </p:sp>
      <p:sp>
        <p:nvSpPr>
          <p:cNvPr id="3" name="Content Placeholder 2"/>
          <p:cNvSpPr>
            <a:spLocks noGrp="1"/>
          </p:cNvSpPr>
          <p:nvPr>
            <p:ph sz="half" idx="2"/>
          </p:nvPr>
        </p:nvSpPr>
        <p:spPr/>
        <p:txBody>
          <a:bodyPr>
            <a:normAutofit lnSpcReduction="10000"/>
          </a:bodyPr>
          <a:lstStyle/>
          <a:p>
            <a:endParaRPr lang="en-US" dirty="0" smtClean="0"/>
          </a:p>
          <a:p>
            <a:endParaRPr lang="en-US" dirty="0"/>
          </a:p>
          <a:p>
            <a:r>
              <a:rPr lang="en-US" dirty="0" smtClean="0"/>
              <a:t>Hedonic Happiness</a:t>
            </a:r>
          </a:p>
          <a:p>
            <a:pPr marL="0" indent="0">
              <a:buNone/>
            </a:pPr>
            <a:r>
              <a:rPr lang="en-US" dirty="0" smtClean="0"/>
              <a:t>	-a positive mental high</a:t>
            </a:r>
            <a:endParaRPr lang="en-US" dirty="0"/>
          </a:p>
          <a:p>
            <a:endParaRPr lang="en-US" dirty="0" smtClean="0"/>
          </a:p>
          <a:p>
            <a:r>
              <a:rPr lang="en-US" dirty="0" smtClean="0"/>
              <a:t>Eudaimonic Happiness</a:t>
            </a:r>
          </a:p>
          <a:p>
            <a:pPr lvl="1"/>
            <a:r>
              <a:rPr lang="en-US" dirty="0" smtClean="0"/>
              <a:t>“Happiness is the meaning and purpose of life, the whole aim and end of human existence”</a:t>
            </a:r>
          </a:p>
          <a:p>
            <a:pPr lvl="2"/>
            <a:r>
              <a:rPr lang="en-US" dirty="0" smtClean="0"/>
              <a:t>Aristotle </a:t>
            </a:r>
            <a:endParaRPr lang="en-US" dirty="0"/>
          </a:p>
        </p:txBody>
      </p:sp>
      <p:sp>
        <p:nvSpPr>
          <p:cNvPr id="5" name="Text Placeholder 4"/>
          <p:cNvSpPr>
            <a:spLocks noGrp="1"/>
          </p:cNvSpPr>
          <p:nvPr>
            <p:ph type="body" sz="quarter" idx="3"/>
          </p:nvPr>
        </p:nvSpPr>
        <p:spPr/>
        <p:txBody>
          <a:bodyPr/>
          <a:lstStyle/>
          <a:p>
            <a:r>
              <a:rPr lang="en-IN" dirty="0" smtClean="0"/>
              <a:t>340 BC  Aristotle</a:t>
            </a:r>
            <a:endParaRPr lang="en-IN" dirty="0"/>
          </a:p>
        </p:txBody>
      </p:sp>
      <p:sp>
        <p:nvSpPr>
          <p:cNvPr id="6" name="Content Placeholder 5"/>
          <p:cNvSpPr>
            <a:spLocks noGrp="1"/>
          </p:cNvSpPr>
          <p:nvPr>
            <p:ph sz="quarter" idx="4"/>
          </p:nvPr>
        </p:nvSpPr>
        <p:spPr/>
        <p:txBody>
          <a:bodyPr/>
          <a:lstStyle/>
          <a:p>
            <a:endParaRPr lang="en-IN" dirty="0"/>
          </a:p>
        </p:txBody>
      </p:sp>
      <p:pic>
        <p:nvPicPr>
          <p:cNvPr id="1433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33" t="-16800" r="533" b="16800"/>
          <a:stretch/>
        </p:blipFill>
        <p:spPr bwMode="auto">
          <a:xfrm>
            <a:off x="5065712" y="2154997"/>
            <a:ext cx="3200400"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4217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Endocannabinoid System</a:t>
            </a:r>
            <a:endParaRPr lang="en-US" dirty="0"/>
          </a:p>
        </p:txBody>
      </p:sp>
      <p:sp>
        <p:nvSpPr>
          <p:cNvPr id="3" name="Content Placeholder 2"/>
          <p:cNvSpPr>
            <a:spLocks noGrp="1"/>
          </p:cNvSpPr>
          <p:nvPr>
            <p:ph type="body" idx="1"/>
          </p:nvPr>
        </p:nvSpPr>
        <p:spPr/>
        <p:txBody>
          <a:bodyPr>
            <a:normAutofit fontScale="25000" lnSpcReduction="20000"/>
          </a:bodyPr>
          <a:lstStyle/>
          <a:p>
            <a:endParaRPr lang="en-US" dirty="0" smtClean="0"/>
          </a:p>
          <a:p>
            <a:r>
              <a:rPr lang="en-US" sz="11100" dirty="0" smtClean="0"/>
              <a:t>Function</a:t>
            </a:r>
            <a:endParaRPr lang="en-US" sz="11100" dirty="0"/>
          </a:p>
        </p:txBody>
      </p:sp>
      <p:sp>
        <p:nvSpPr>
          <p:cNvPr id="4" name="Content Placeholder 3"/>
          <p:cNvSpPr>
            <a:spLocks noGrp="1"/>
          </p:cNvSpPr>
          <p:nvPr>
            <p:ph sz="half" idx="2"/>
          </p:nvPr>
        </p:nvSpPr>
        <p:spPr/>
        <p:txBody>
          <a:bodyPr/>
          <a:lstStyle/>
          <a:p>
            <a:r>
              <a:rPr lang="en-US" dirty="0" smtClean="0"/>
              <a:t>Modulates neurobiological pathways</a:t>
            </a:r>
          </a:p>
          <a:p>
            <a:r>
              <a:rPr lang="en-US" dirty="0" smtClean="0"/>
              <a:t>Keeps activity at the cellular level in balance</a:t>
            </a:r>
          </a:p>
          <a:p>
            <a:pPr marL="0" indent="0">
              <a:buNone/>
            </a:pPr>
            <a:endParaRPr lang="en-US" dirty="0" smtClean="0"/>
          </a:p>
        </p:txBody>
      </p:sp>
      <p:sp>
        <p:nvSpPr>
          <p:cNvPr id="6" name="Content Placeholder 5"/>
          <p:cNvSpPr>
            <a:spLocks noGrp="1"/>
          </p:cNvSpPr>
          <p:nvPr>
            <p:ph sz="quarter" idx="4"/>
          </p:nvPr>
        </p:nvSpPr>
        <p:spPr>
          <a:xfrm>
            <a:off x="609601" y="3810000"/>
            <a:ext cx="2819400" cy="2316162"/>
          </a:xfrm>
        </p:spPr>
        <p:txBody>
          <a:bodyPr>
            <a:normAutofit fontScale="92500" lnSpcReduction="10000"/>
          </a:bodyPr>
          <a:lstStyle/>
          <a:p>
            <a:pPr marL="457200" lvl="1" indent="0">
              <a:buNone/>
            </a:pPr>
            <a:r>
              <a:rPr lang="en-US" sz="2400" b="1" dirty="0" smtClean="0"/>
              <a:t>Systems</a:t>
            </a:r>
          </a:p>
          <a:p>
            <a:pPr lvl="1">
              <a:buFont typeface="Wingdings" panose="05000000000000000000" pitchFamily="2" charset="2"/>
              <a:buChar char="§"/>
            </a:pPr>
            <a:r>
              <a:rPr lang="en-US" sz="2400" dirty="0" smtClean="0"/>
              <a:t>Reward</a:t>
            </a:r>
            <a:endParaRPr lang="en-US" sz="2400" dirty="0"/>
          </a:p>
          <a:p>
            <a:pPr lvl="1">
              <a:buFont typeface="Wingdings" panose="05000000000000000000" pitchFamily="2" charset="2"/>
              <a:buChar char="§"/>
            </a:pPr>
            <a:r>
              <a:rPr lang="en-US" sz="2400" dirty="0" smtClean="0"/>
              <a:t>Memory</a:t>
            </a:r>
            <a:endParaRPr lang="en-US" sz="2400" dirty="0"/>
          </a:p>
          <a:p>
            <a:pPr lvl="1">
              <a:buFont typeface="Wingdings" panose="05000000000000000000" pitchFamily="2" charset="2"/>
              <a:buChar char="§"/>
            </a:pPr>
            <a:r>
              <a:rPr lang="en-US" sz="2400" dirty="0" smtClean="0"/>
              <a:t>Cognition</a:t>
            </a:r>
          </a:p>
          <a:p>
            <a:pPr lvl="1">
              <a:buFont typeface="Wingdings" panose="05000000000000000000" pitchFamily="2" charset="2"/>
              <a:buChar char="§"/>
            </a:pPr>
            <a:r>
              <a:rPr lang="en-US" sz="2400" dirty="0" smtClean="0"/>
              <a:t>Stress</a:t>
            </a:r>
            <a:endParaRPr lang="en-US" sz="2400" dirty="0"/>
          </a:p>
          <a:p>
            <a:pPr lvl="1">
              <a:buFont typeface="Wingdings" panose="05000000000000000000" pitchFamily="2" charset="2"/>
              <a:buChar char="§"/>
            </a:pPr>
            <a:r>
              <a:rPr lang="en-US" sz="2400" dirty="0"/>
              <a:t>Pain</a:t>
            </a:r>
          </a:p>
          <a:p>
            <a:endParaRPr lang="en-US" dirty="0"/>
          </a:p>
        </p:txBody>
      </p:sp>
      <p:sp>
        <p:nvSpPr>
          <p:cNvPr id="7" name="Text Placeholder 6"/>
          <p:cNvSpPr>
            <a:spLocks noGrp="1"/>
          </p:cNvSpPr>
          <p:nvPr>
            <p:ph type="body" sz="quarter" idx="3"/>
          </p:nvPr>
        </p:nvSpPr>
        <p:spPr/>
        <p:txBody>
          <a:bodyPr/>
          <a:lstStyle/>
          <a:p>
            <a:endParaRPr lang="en-US"/>
          </a:p>
        </p:txBody>
      </p:sp>
      <p:pic>
        <p:nvPicPr>
          <p:cNvPr id="2050" name="Picture 2" descr="Brain Reward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037" y="2483644"/>
            <a:ext cx="33337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4998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Look alike</a:t>
            </a:r>
            <a:endParaRPr lang="en-US" dirty="0"/>
          </a:p>
        </p:txBody>
      </p:sp>
      <p:sp>
        <p:nvSpPr>
          <p:cNvPr id="6" name="Text Placeholder 5"/>
          <p:cNvSpPr>
            <a:spLocks noGrp="1"/>
          </p:cNvSpPr>
          <p:nvPr>
            <p:ph type="body" idx="1"/>
          </p:nvPr>
        </p:nvSpPr>
        <p:spPr/>
        <p:txBody>
          <a:bodyPr/>
          <a:lstStyle/>
          <a:p>
            <a:r>
              <a:rPr lang="en-US" dirty="0" smtClean="0"/>
              <a:t>Cannabinoids</a:t>
            </a:r>
            <a:endParaRPr lang="en-US" dirty="0"/>
          </a:p>
        </p:txBody>
      </p:sp>
      <p:pic>
        <p:nvPicPr>
          <p:cNvPr id="11266"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457200" y="2341092"/>
            <a:ext cx="4040188" cy="36188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 Placeholder 6"/>
          <p:cNvSpPr>
            <a:spLocks noGrp="1"/>
          </p:cNvSpPr>
          <p:nvPr>
            <p:ph type="body" sz="quarter" idx="3"/>
          </p:nvPr>
        </p:nvSpPr>
        <p:spPr/>
        <p:txBody>
          <a:bodyPr>
            <a:normAutofit fontScale="62500" lnSpcReduction="20000"/>
          </a:bodyPr>
          <a:lstStyle/>
          <a:p>
            <a:r>
              <a:rPr lang="en-US" dirty="0" smtClean="0"/>
              <a:t>Structural similarity allows THC to be recognized by neurons and alter normal brain messages.</a:t>
            </a:r>
            <a:endParaRPr lang="en-US" dirty="0"/>
          </a:p>
        </p:txBody>
      </p:sp>
      <p:pic>
        <p:nvPicPr>
          <p:cNvPr id="8" name="Picture 2"/>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5105400" y="2438400"/>
            <a:ext cx="2905125" cy="2295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257800" y="5486400"/>
            <a:ext cx="3429000" cy="646331"/>
          </a:xfrm>
          <a:prstGeom prst="rect">
            <a:avLst/>
          </a:prstGeom>
          <a:noFill/>
        </p:spPr>
        <p:txBody>
          <a:bodyPr wrap="square" rtlCol="0">
            <a:spAutoFit/>
          </a:bodyPr>
          <a:lstStyle/>
          <a:p>
            <a:r>
              <a:rPr lang="en-IN" dirty="0" smtClean="0"/>
              <a:t>Anandamide regulates pain, appetite, memory, mood</a:t>
            </a:r>
            <a:endParaRPr lang="en-IN" dirty="0"/>
          </a:p>
        </p:txBody>
      </p:sp>
    </p:spTree>
    <p:extLst>
      <p:ext uri="{BB962C8B-B14F-4D97-AF65-F5344CB8AC3E}">
        <p14:creationId xmlns:p14="http://schemas.microsoft.com/office/powerpoint/2010/main" val="500860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38705" t="29027" r="24952" b="51845"/>
          <a:stretch/>
        </p:blipFill>
        <p:spPr>
          <a:xfrm>
            <a:off x="304800" y="1981200"/>
            <a:ext cx="7989121" cy="2628000"/>
          </a:xfrm>
          <a:prstGeom prst="rect">
            <a:avLst/>
          </a:prstGeom>
        </p:spPr>
      </p:pic>
    </p:spTree>
    <p:extLst>
      <p:ext uri="{BB962C8B-B14F-4D97-AF65-F5344CB8AC3E}">
        <p14:creationId xmlns:p14="http://schemas.microsoft.com/office/powerpoint/2010/main" val="22614012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How old is Human Cannabis Use?</a:t>
            </a:r>
            <a:endParaRPr lang="en-US" dirty="0"/>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6830293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Assyrians</a:t>
            </a:r>
            <a:endParaRPr lang="en-US" dirty="0"/>
          </a:p>
        </p:txBody>
      </p:sp>
      <p:sp>
        <p:nvSpPr>
          <p:cNvPr id="9" name="Content Placeholder 8"/>
          <p:cNvSpPr>
            <a:spLocks noGrp="1"/>
          </p:cNvSpPr>
          <p:nvPr>
            <p:ph sz="half" idx="1"/>
          </p:nvPr>
        </p:nvSpPr>
        <p:spPr/>
        <p:txBody>
          <a:bodyPr/>
          <a:lstStyle/>
          <a:p>
            <a:endParaRPr lang="en-US"/>
          </a:p>
        </p:txBody>
      </p:sp>
      <p:sp>
        <p:nvSpPr>
          <p:cNvPr id="6" name="Content Placeholder 5"/>
          <p:cNvSpPr>
            <a:spLocks noGrp="1"/>
          </p:cNvSpPr>
          <p:nvPr>
            <p:ph sz="half" idx="2"/>
          </p:nvPr>
        </p:nvSpPr>
        <p:spPr/>
        <p:txBody>
          <a:bodyPr/>
          <a:lstStyle/>
          <a:p>
            <a:r>
              <a:rPr lang="en-US" dirty="0" smtClean="0"/>
              <a:t>Assyrians</a:t>
            </a:r>
          </a:p>
          <a:p>
            <a:r>
              <a:rPr lang="en-US" i="1" dirty="0" err="1" smtClean="0"/>
              <a:t>Ganzi</a:t>
            </a:r>
            <a:r>
              <a:rPr lang="en-US" i="1" dirty="0" smtClean="0"/>
              <a:t>-gun-nu</a:t>
            </a:r>
            <a:r>
              <a:rPr lang="en-US" dirty="0" smtClean="0"/>
              <a:t>- the drug that takes away the mind</a:t>
            </a:r>
          </a:p>
          <a:p>
            <a:r>
              <a:rPr lang="en-US" dirty="0" smtClean="0"/>
              <a:t>Second millennia BC</a:t>
            </a:r>
          </a:p>
          <a:p>
            <a:endParaRPr lang="en-US" dirty="0"/>
          </a:p>
        </p:txBody>
      </p:sp>
      <p:pic>
        <p:nvPicPr>
          <p:cNvPr id="1026" name="Picture 2" descr="Assyrian Archers"/>
          <p:cNvPicPr>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rcRect/>
          <a:stretch>
            <a:fillRect/>
          </a:stretch>
        </p:blipFill>
        <p:spPr bwMode="auto">
          <a:xfrm>
            <a:off x="433243" y="1905000"/>
            <a:ext cx="4041775" cy="2846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435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6" name="Text Placeholder 5"/>
          <p:cNvSpPr>
            <a:spLocks noGrp="1"/>
          </p:cNvSpPr>
          <p:nvPr>
            <p:ph type="body" idx="1"/>
          </p:nvPr>
        </p:nvSpPr>
        <p:spPr/>
        <p:txBody>
          <a:bodyPr>
            <a:normAutofit/>
          </a:bodyPr>
          <a:lstStyle/>
          <a:p>
            <a:r>
              <a:rPr lang="en-US" sz="4800" dirty="0" smtClean="0"/>
              <a:t>The Drug has changed…</a:t>
            </a:r>
            <a:endParaRPr lang="en-US" sz="4800" dirty="0"/>
          </a:p>
        </p:txBody>
      </p:sp>
    </p:spTree>
    <p:extLst>
      <p:ext uri="{BB962C8B-B14F-4D97-AF65-F5344CB8AC3E}">
        <p14:creationId xmlns:p14="http://schemas.microsoft.com/office/powerpoint/2010/main" val="12941028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30000" t="32456" r="17777" b="16666"/>
          <a:stretch/>
        </p:blipFill>
        <p:spPr>
          <a:xfrm>
            <a:off x="1066800" y="1219200"/>
            <a:ext cx="7162800" cy="4419600"/>
          </a:xfrm>
          <a:prstGeom prst="rect">
            <a:avLst/>
          </a:prstGeom>
        </p:spPr>
      </p:pic>
    </p:spTree>
    <p:extLst>
      <p:ext uri="{BB962C8B-B14F-4D97-AF65-F5344CB8AC3E}">
        <p14:creationId xmlns:p14="http://schemas.microsoft.com/office/powerpoint/2010/main" val="4411435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a:xfrm>
            <a:off x="424801" y="419084"/>
            <a:ext cx="8228160" cy="724396"/>
          </a:xfrm>
        </p:spPr>
        <p:txBody>
          <a:bodyPr tIns="12801"/>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sz="1600" dirty="0" smtClean="0"/>
              <a:t>Adolescent and Young Adult THC Exposure</a:t>
            </a:r>
            <a:br>
              <a:rPr lang="en-US" sz="1600" dirty="0" smtClean="0"/>
            </a:br>
            <a:r>
              <a:rPr lang="en-GB" sz="1500" b="1" dirty="0" smtClean="0"/>
              <a:t>Developmental </a:t>
            </a:r>
            <a:r>
              <a:rPr lang="en-GB" sz="1500" b="1" dirty="0"/>
              <a:t>regulation of fear learning and anxiety behavior by endocannabinoids</a:t>
            </a:r>
          </a:p>
        </p:txBody>
      </p:sp>
      <p:pic>
        <p:nvPicPr>
          <p:cNvPr id="2051" name="Picture 2"/>
          <p:cNvPicPr>
            <a:picLocks noChangeAspect="1" noChangeArrowheads="1"/>
          </p:cNvPicPr>
          <p:nvPr/>
        </p:nvPicPr>
        <p:blipFill>
          <a:blip r:embed="rId3" cstate="print"/>
          <a:srcRect/>
          <a:stretch>
            <a:fillRect/>
          </a:stretch>
        </p:blipFill>
        <p:spPr bwMode="auto">
          <a:xfrm>
            <a:off x="2590800" y="1219200"/>
            <a:ext cx="6210807" cy="4320000"/>
          </a:xfrm>
          <a:prstGeom prst="rect">
            <a:avLst/>
          </a:prstGeom>
          <a:noFill/>
          <a:ln w="9525">
            <a:noFill/>
            <a:round/>
            <a:headEnd/>
            <a:tailEnd/>
          </a:ln>
        </p:spPr>
      </p:pic>
      <p:pic>
        <p:nvPicPr>
          <p:cNvPr id="2052" name="Picture 3"/>
          <p:cNvPicPr>
            <a:picLocks noChangeAspect="1" noChangeArrowheads="1"/>
          </p:cNvPicPr>
          <p:nvPr/>
        </p:nvPicPr>
        <p:blipFill>
          <a:blip r:embed="rId4" cstate="print"/>
          <a:srcRect/>
          <a:stretch>
            <a:fillRect/>
          </a:stretch>
        </p:blipFill>
        <p:spPr bwMode="auto">
          <a:xfrm>
            <a:off x="0" y="0"/>
            <a:ext cx="0" cy="0"/>
          </a:xfrm>
          <a:prstGeom prst="rect">
            <a:avLst/>
          </a:prstGeom>
          <a:noFill/>
          <a:ln w="9525">
            <a:noFill/>
            <a:round/>
            <a:headEnd/>
            <a:tailEnd/>
          </a:ln>
        </p:spPr>
      </p:pic>
      <p:sp>
        <p:nvSpPr>
          <p:cNvPr id="2053" name="Text Box 4"/>
          <p:cNvSpPr txBox="1">
            <a:spLocks noChangeArrowheads="1"/>
          </p:cNvSpPr>
          <p:nvPr/>
        </p:nvSpPr>
        <p:spPr bwMode="auto">
          <a:xfrm>
            <a:off x="228600" y="5779752"/>
            <a:ext cx="6252480" cy="505493"/>
          </a:xfrm>
          <a:prstGeom prst="rect">
            <a:avLst/>
          </a:prstGeom>
          <a:noFill/>
          <a:ln w="9525">
            <a:noFill/>
            <a:round/>
            <a:headEnd/>
            <a:tailEnd/>
          </a:ln>
        </p:spPr>
        <p:txBody>
          <a:bodyPr lIns="81639" tIns="49620" rIns="81639" bIns="40820"/>
          <a:lstStyle/>
          <a:p>
            <a:pPr>
              <a:tabLst>
                <a:tab pos="656650" algn="l"/>
                <a:tab pos="1313299" algn="l"/>
                <a:tab pos="1969949" algn="l"/>
                <a:tab pos="2626599" algn="l"/>
                <a:tab pos="3283248" algn="l"/>
                <a:tab pos="3939898" algn="l"/>
                <a:tab pos="4596548" algn="l"/>
                <a:tab pos="5253198" algn="l"/>
                <a:tab pos="5909847" algn="l"/>
              </a:tabLst>
            </a:pPr>
            <a:r>
              <a:rPr lang="en-GB" sz="1000" b="1" dirty="0">
                <a:solidFill>
                  <a:srgbClr val="000000"/>
                </a:solidFill>
              </a:rPr>
              <a:t>Genes, Brain and Behavior</a:t>
            </a:r>
            <a:r>
              <a:rPr lang="en-GB" sz="1000" dirty="0">
                <a:solidFill>
                  <a:srgbClr val="000000"/>
                </a:solidFill>
              </a:rPr>
              <a:t/>
            </a:r>
            <a:br>
              <a:rPr lang="en-GB" sz="1000" dirty="0">
                <a:solidFill>
                  <a:srgbClr val="000000"/>
                </a:solidFill>
              </a:rPr>
            </a:br>
            <a:r>
              <a:rPr lang="en-GB" sz="1000" dirty="0">
                <a:solidFill>
                  <a:srgbClr val="000000"/>
                </a:solidFill>
                <a:hlinkClick r:id="rId5"/>
              </a:rPr>
              <a:t>Volume 15, Issue 1, </a:t>
            </a:r>
            <a:r>
              <a:rPr lang="en-GB" sz="1000" dirty="0">
                <a:solidFill>
                  <a:srgbClr val="000000"/>
                </a:solidFill>
              </a:rPr>
              <a:t>pages 108-124, 5 NOV 2015 DOI: 10.1111/gbb.12253</a:t>
            </a:r>
            <a:br>
              <a:rPr lang="en-GB" sz="1000" dirty="0">
                <a:solidFill>
                  <a:srgbClr val="000000"/>
                </a:solidFill>
              </a:rPr>
            </a:br>
            <a:r>
              <a:rPr lang="en-GB" sz="1000" dirty="0">
                <a:solidFill>
                  <a:srgbClr val="000000"/>
                </a:solidFill>
                <a:hlinkClick r:id="rId6"/>
              </a:rPr>
              <a:t>http://onlinelibrary.wiley.com/doi/10.1111/gbb.12253/full#gbb12253-fig-0003</a:t>
            </a:r>
          </a:p>
        </p:txBody>
      </p:sp>
      <p:sp>
        <p:nvSpPr>
          <p:cNvPr id="2" name="TextBox 1"/>
          <p:cNvSpPr txBox="1"/>
          <p:nvPr/>
        </p:nvSpPr>
        <p:spPr>
          <a:xfrm>
            <a:off x="228600" y="1295400"/>
            <a:ext cx="22860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R</a:t>
            </a:r>
            <a:r>
              <a:rPr lang="en-US" dirty="0" smtClean="0"/>
              <a:t>educed stress coping</a:t>
            </a:r>
          </a:p>
          <a:p>
            <a:pPr marL="285750" indent="-285750">
              <a:buFont typeface="Arial" panose="020B0604020202020204" pitchFamily="34" charset="0"/>
              <a:buChar char="•"/>
            </a:pPr>
            <a:r>
              <a:rPr lang="en-US" dirty="0"/>
              <a:t>I</a:t>
            </a:r>
            <a:r>
              <a:rPr lang="en-US" dirty="0" smtClean="0"/>
              <a:t>ncreased anhedonia</a:t>
            </a:r>
          </a:p>
          <a:p>
            <a:pPr marL="285750" indent="-285750">
              <a:buFont typeface="Arial" panose="020B0604020202020204" pitchFamily="34" charset="0"/>
              <a:buChar char="•"/>
            </a:pPr>
            <a:r>
              <a:rPr lang="en-US" dirty="0"/>
              <a:t>I</a:t>
            </a:r>
            <a:r>
              <a:rPr lang="en-US" dirty="0" smtClean="0"/>
              <a:t>ncreased anxiety</a:t>
            </a:r>
          </a:p>
          <a:p>
            <a:pPr marL="285750" indent="-285750">
              <a:buFont typeface="Arial" panose="020B0604020202020204" pitchFamily="34" charset="0"/>
              <a:buChar char="•"/>
            </a:pPr>
            <a:r>
              <a:rPr lang="en-US" dirty="0"/>
              <a:t>I</a:t>
            </a:r>
            <a:r>
              <a:rPr lang="en-US" dirty="0" smtClean="0"/>
              <a:t>mpaired memory and learning</a:t>
            </a:r>
          </a:p>
          <a:p>
            <a:pPr marL="285750" indent="-285750">
              <a:buFont typeface="Arial" panose="020B0604020202020204" pitchFamily="34" charset="0"/>
              <a:buChar char="•"/>
            </a:pPr>
            <a:r>
              <a:rPr lang="en-US" dirty="0" smtClean="0"/>
              <a:t>Lowering of IQ</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32661546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tretch>
            <a:fillRect/>
          </a:stretch>
        </p:blipFill>
        <p:spPr bwMode="auto">
          <a:xfrm>
            <a:off x="1371600" y="1219200"/>
            <a:ext cx="6335398" cy="3931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2971800" y="5486400"/>
            <a:ext cx="3124200" cy="369332"/>
          </a:xfrm>
          <a:prstGeom prst="rect">
            <a:avLst/>
          </a:prstGeom>
          <a:noFill/>
        </p:spPr>
        <p:txBody>
          <a:bodyPr wrap="square" rtlCol="0">
            <a:spAutoFit/>
          </a:bodyPr>
          <a:lstStyle/>
          <a:p>
            <a:r>
              <a:rPr lang="en-US" dirty="0" smtClean="0"/>
              <a:t>Connections</a:t>
            </a:r>
            <a:endParaRPr lang="en-US" dirty="0"/>
          </a:p>
        </p:txBody>
      </p:sp>
    </p:spTree>
    <p:extLst>
      <p:ext uri="{BB962C8B-B14F-4D97-AF65-F5344CB8AC3E}">
        <p14:creationId xmlns:p14="http://schemas.microsoft.com/office/powerpoint/2010/main" val="23102161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Synaptic pruning</a:t>
            </a:r>
            <a:endParaRPr lang="en-US" dirty="0"/>
          </a:p>
        </p:txBody>
      </p:sp>
      <p:sp>
        <p:nvSpPr>
          <p:cNvPr id="3" name="Content Placeholder 2"/>
          <p:cNvSpPr>
            <a:spLocks noGrp="1"/>
          </p:cNvSpPr>
          <p:nvPr>
            <p:ph type="subTitle" idx="1"/>
          </p:nvPr>
        </p:nvSpPr>
        <p:spPr/>
        <p:txBody>
          <a:bodyPr/>
          <a:lstStyle/>
          <a:p>
            <a:r>
              <a:rPr lang="en-US" dirty="0" smtClean="0"/>
              <a:t>Connections that are not being used are eliminated to increase efficiency of neural transmission</a:t>
            </a:r>
          </a:p>
          <a:p>
            <a:pPr marL="0" indent="0">
              <a:buNone/>
            </a:pPr>
            <a:endParaRPr lang="en-US" dirty="0"/>
          </a:p>
        </p:txBody>
      </p:sp>
    </p:spTree>
    <p:extLst>
      <p:ext uri="{BB962C8B-B14F-4D97-AF65-F5344CB8AC3E}">
        <p14:creationId xmlns:p14="http://schemas.microsoft.com/office/powerpoint/2010/main" val="4224889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d2uqfpnktc64mn.cloudfront.net/uploads/ckeditor_assets/pictures/9638/content_c3-Image-Courtesy-of-Human-Connectome-Projec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1371600"/>
            <a:ext cx="5580000" cy="417921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p:txBody>
          <a:bodyPr/>
          <a:lstStyle/>
          <a:p>
            <a:r>
              <a:rPr lang="en-IN" dirty="0" smtClean="0"/>
              <a:t>Drugs of Abuse</a:t>
            </a:r>
            <a:endParaRPr lang="en-IN" dirty="0"/>
          </a:p>
        </p:txBody>
      </p:sp>
      <p:sp>
        <p:nvSpPr>
          <p:cNvPr id="6" name="Content Placeholder 5"/>
          <p:cNvSpPr>
            <a:spLocks noGrp="1"/>
          </p:cNvSpPr>
          <p:nvPr>
            <p:ph idx="1"/>
          </p:nvPr>
        </p:nvSpPr>
        <p:spPr/>
        <p:txBody>
          <a:bodyPr/>
          <a:lstStyle/>
          <a:p>
            <a:endParaRPr lang="en-IN" dirty="0"/>
          </a:p>
        </p:txBody>
      </p:sp>
      <p:sp>
        <p:nvSpPr>
          <p:cNvPr id="7" name="Text Placeholder 6"/>
          <p:cNvSpPr>
            <a:spLocks noGrp="1"/>
          </p:cNvSpPr>
          <p:nvPr>
            <p:ph type="body" sz="half" idx="2"/>
          </p:nvPr>
        </p:nvSpPr>
        <p:spPr/>
        <p:txBody>
          <a:bodyPr/>
          <a:lstStyle/>
          <a:p>
            <a:endParaRPr lang="en-IN" dirty="0" smtClean="0"/>
          </a:p>
          <a:p>
            <a:r>
              <a:rPr lang="en-IN" sz="2000" dirty="0" smtClean="0"/>
              <a:t>What do they affect:</a:t>
            </a:r>
          </a:p>
          <a:p>
            <a:endParaRPr lang="en-IN" sz="2000" dirty="0"/>
          </a:p>
          <a:p>
            <a:r>
              <a:rPr lang="en-IN" sz="2000" dirty="0" smtClean="0"/>
              <a:t>Motivation Circuits</a:t>
            </a:r>
          </a:p>
          <a:p>
            <a:r>
              <a:rPr lang="en-IN" sz="2000" dirty="0" smtClean="0"/>
              <a:t>Pleasure Pathways</a:t>
            </a:r>
            <a:endParaRPr lang="en-IN" sz="2000" dirty="0"/>
          </a:p>
        </p:txBody>
      </p:sp>
    </p:spTree>
    <p:extLst>
      <p:ext uri="{BB962C8B-B14F-4D97-AF65-F5344CB8AC3E}">
        <p14:creationId xmlns:p14="http://schemas.microsoft.com/office/powerpoint/2010/main" val="1913344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15604" t="19595" r="15955" b="17299"/>
          <a:stretch/>
        </p:blipFill>
        <p:spPr>
          <a:xfrm>
            <a:off x="152400" y="914400"/>
            <a:ext cx="8991600" cy="5181600"/>
          </a:xfrm>
          <a:prstGeom prst="rect">
            <a:avLst/>
          </a:prstGeom>
        </p:spPr>
      </p:pic>
    </p:spTree>
    <p:extLst>
      <p:ext uri="{BB962C8B-B14F-4D97-AF65-F5344CB8AC3E}">
        <p14:creationId xmlns:p14="http://schemas.microsoft.com/office/powerpoint/2010/main" val="37223335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psychiatrictimes.com/sites/default/files/1512PTGilman_SR_Fi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9817"/>
            <a:ext cx="9525000" cy="782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9363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sz="3200" dirty="0"/>
          </a:p>
        </p:txBody>
      </p:sp>
      <p:sp>
        <p:nvSpPr>
          <p:cNvPr id="3" name="Content Placeholder 2"/>
          <p:cNvSpPr>
            <a:spLocks noGrp="1"/>
          </p:cNvSpPr>
          <p:nvPr>
            <p:ph idx="1"/>
          </p:nvPr>
        </p:nvSpPr>
        <p:spPr/>
        <p:txBody>
          <a:bodyPr/>
          <a:lstStyle/>
          <a:p>
            <a:pPr marL="0" indent="0">
              <a:buNone/>
            </a:pPr>
            <a:r>
              <a:rPr lang="en-US" dirty="0" smtClean="0"/>
              <a:t>Evidence from Imaging studies</a:t>
            </a:r>
          </a:p>
          <a:p>
            <a:r>
              <a:rPr lang="en-US" dirty="0" smtClean="0"/>
              <a:t>decreased volume in prefrontal cortex</a:t>
            </a:r>
          </a:p>
          <a:p>
            <a:r>
              <a:rPr lang="en-US" dirty="0" smtClean="0"/>
              <a:t>Sulci thinning in frontal, parietal and temporal lobes</a:t>
            </a:r>
          </a:p>
          <a:p>
            <a:r>
              <a:rPr lang="en-US" dirty="0" smtClean="0"/>
              <a:t>Decreased hippocampal volume</a:t>
            </a:r>
          </a:p>
          <a:p>
            <a:r>
              <a:rPr lang="en-US" dirty="0" smtClean="0"/>
              <a:t>Poorer white matter integrity</a:t>
            </a:r>
          </a:p>
          <a:p>
            <a:pPr marL="0" indent="0">
              <a:buNone/>
            </a:pPr>
            <a:endParaRPr lang="en-US" dirty="0"/>
          </a:p>
        </p:txBody>
      </p:sp>
      <p:sp>
        <p:nvSpPr>
          <p:cNvPr id="4" name="Text Placeholder 3"/>
          <p:cNvSpPr>
            <a:spLocks noGrp="1"/>
          </p:cNvSpPr>
          <p:nvPr>
            <p:ph type="body" sz="half" idx="2"/>
          </p:nvPr>
        </p:nvSpPr>
        <p:spPr/>
        <p:txBody>
          <a:bodyPr>
            <a:normAutofit/>
          </a:bodyPr>
          <a:lstStyle/>
          <a:p>
            <a:endParaRPr lang="en-US" dirty="0" smtClean="0"/>
          </a:p>
          <a:p>
            <a:r>
              <a:rPr lang="en-US" sz="3200" b="1" dirty="0" smtClean="0">
                <a:solidFill>
                  <a:schemeClr val="tx2">
                    <a:lumMod val="75000"/>
                  </a:schemeClr>
                </a:solidFill>
              </a:rPr>
              <a:t>Cannabis impacts brain-wiring in adolescents and young adults</a:t>
            </a:r>
          </a:p>
        </p:txBody>
      </p:sp>
    </p:spTree>
    <p:extLst>
      <p:ext uri="{BB962C8B-B14F-4D97-AF65-F5344CB8AC3E}">
        <p14:creationId xmlns:p14="http://schemas.microsoft.com/office/powerpoint/2010/main" val="1459235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3008313" cy="2286000"/>
          </a:xfrm>
        </p:spPr>
        <p:txBody>
          <a:bodyPr>
            <a:noAutofit/>
          </a:bodyPr>
          <a:lstStyle/>
          <a:p>
            <a:r>
              <a:rPr lang="en-US" sz="3600" dirty="0" smtClean="0">
                <a:solidFill>
                  <a:schemeClr val="tx2">
                    <a:lumMod val="75000"/>
                  </a:schemeClr>
                </a:solidFill>
              </a:rPr>
              <a:t/>
            </a:r>
            <a:br>
              <a:rPr lang="en-US" sz="3600" dirty="0" smtClean="0">
                <a:solidFill>
                  <a:schemeClr val="tx2">
                    <a:lumMod val="75000"/>
                  </a:schemeClr>
                </a:solidFill>
              </a:rPr>
            </a:br>
            <a:r>
              <a:rPr lang="en-US" sz="3600" dirty="0">
                <a:solidFill>
                  <a:schemeClr val="tx2">
                    <a:lumMod val="75000"/>
                  </a:schemeClr>
                </a:solidFill>
              </a:rPr>
              <a:t/>
            </a:r>
            <a:br>
              <a:rPr lang="en-US" sz="3600" dirty="0">
                <a:solidFill>
                  <a:schemeClr val="tx2">
                    <a:lumMod val="75000"/>
                  </a:schemeClr>
                </a:solidFill>
              </a:rPr>
            </a:br>
            <a:r>
              <a:rPr lang="en-US" sz="3600" dirty="0" smtClean="0">
                <a:solidFill>
                  <a:schemeClr val="tx2">
                    <a:lumMod val="75000"/>
                  </a:schemeClr>
                </a:solidFill>
              </a:rPr>
              <a:t/>
            </a:r>
            <a:br>
              <a:rPr lang="en-US" sz="3600" dirty="0" smtClean="0">
                <a:solidFill>
                  <a:schemeClr val="tx2">
                    <a:lumMod val="75000"/>
                  </a:schemeClr>
                </a:solidFill>
              </a:rPr>
            </a:br>
            <a:r>
              <a:rPr lang="en-US" sz="3600" dirty="0">
                <a:solidFill>
                  <a:schemeClr val="tx2">
                    <a:lumMod val="75000"/>
                  </a:schemeClr>
                </a:solidFill>
              </a:rPr>
              <a:t/>
            </a:r>
            <a:br>
              <a:rPr lang="en-US" sz="3600" dirty="0">
                <a:solidFill>
                  <a:schemeClr val="tx2">
                    <a:lumMod val="75000"/>
                  </a:schemeClr>
                </a:solidFill>
              </a:rPr>
            </a:br>
            <a:r>
              <a:rPr lang="en-US" sz="3600" dirty="0" smtClean="0">
                <a:solidFill>
                  <a:schemeClr val="tx2">
                    <a:lumMod val="75000"/>
                  </a:schemeClr>
                </a:solidFill>
              </a:rPr>
              <a:t/>
            </a:r>
            <a:br>
              <a:rPr lang="en-US" sz="3600" dirty="0" smtClean="0">
                <a:solidFill>
                  <a:schemeClr val="tx2">
                    <a:lumMod val="75000"/>
                  </a:schemeClr>
                </a:solidFill>
              </a:rPr>
            </a:br>
            <a:r>
              <a:rPr lang="en-US" sz="3600" dirty="0" smtClean="0">
                <a:solidFill>
                  <a:schemeClr val="tx2">
                    <a:lumMod val="75000"/>
                  </a:schemeClr>
                </a:solidFill>
              </a:rPr>
              <a:t/>
            </a:r>
            <a:br>
              <a:rPr lang="en-US" sz="3600" dirty="0" smtClean="0">
                <a:solidFill>
                  <a:schemeClr val="tx2">
                    <a:lumMod val="75000"/>
                  </a:schemeClr>
                </a:solidFill>
              </a:rPr>
            </a:br>
            <a:r>
              <a:rPr lang="en-US" sz="3600" dirty="0">
                <a:solidFill>
                  <a:schemeClr val="tx2">
                    <a:lumMod val="75000"/>
                  </a:schemeClr>
                </a:solidFill>
              </a:rPr>
              <a:t/>
            </a:r>
            <a:br>
              <a:rPr lang="en-US" sz="3600" dirty="0">
                <a:solidFill>
                  <a:schemeClr val="tx2">
                    <a:lumMod val="75000"/>
                  </a:schemeClr>
                </a:solidFill>
              </a:rPr>
            </a:br>
            <a:r>
              <a:rPr lang="en-US" sz="3600" dirty="0" smtClean="0">
                <a:solidFill>
                  <a:schemeClr val="tx2">
                    <a:lumMod val="75000"/>
                  </a:schemeClr>
                </a:solidFill>
              </a:rPr>
              <a:t/>
            </a:r>
            <a:br>
              <a:rPr lang="en-US" sz="3600" dirty="0" smtClean="0">
                <a:solidFill>
                  <a:schemeClr val="tx2">
                    <a:lumMod val="75000"/>
                  </a:schemeClr>
                </a:solidFill>
              </a:rPr>
            </a:br>
            <a:r>
              <a:rPr lang="en-US" sz="3600" dirty="0">
                <a:solidFill>
                  <a:schemeClr val="tx2">
                    <a:lumMod val="75000"/>
                  </a:schemeClr>
                </a:solidFill>
              </a:rPr>
              <a:t/>
            </a:r>
            <a:br>
              <a:rPr lang="en-US" sz="3600" dirty="0">
                <a:solidFill>
                  <a:schemeClr val="tx2">
                    <a:lumMod val="75000"/>
                  </a:schemeClr>
                </a:solidFill>
              </a:rPr>
            </a:br>
            <a:r>
              <a:rPr lang="en-US" sz="3200" dirty="0" smtClean="0">
                <a:solidFill>
                  <a:schemeClr val="tx2">
                    <a:lumMod val="75000"/>
                  </a:schemeClr>
                </a:solidFill>
              </a:rPr>
              <a:t>Impact of Cannabis on Cognition </a:t>
            </a:r>
            <a:endParaRPr lang="en-US" sz="3200" dirty="0">
              <a:solidFill>
                <a:schemeClr val="tx2">
                  <a:lumMod val="75000"/>
                </a:schemeClr>
              </a:solidFill>
            </a:endParaRPr>
          </a:p>
        </p:txBody>
      </p:sp>
      <p:sp>
        <p:nvSpPr>
          <p:cNvPr id="3" name="Content Placeholder 2"/>
          <p:cNvSpPr>
            <a:spLocks noGrp="1"/>
          </p:cNvSpPr>
          <p:nvPr>
            <p:ph idx="1"/>
          </p:nvPr>
        </p:nvSpPr>
        <p:spPr/>
        <p:txBody>
          <a:bodyPr/>
          <a:lstStyle/>
          <a:p>
            <a:pPr marL="0" indent="0">
              <a:buNone/>
            </a:pPr>
            <a:r>
              <a:rPr lang="en-US" dirty="0" smtClean="0"/>
              <a:t>Evidence from longitudinal studies</a:t>
            </a:r>
          </a:p>
          <a:p>
            <a:pPr lvl="1"/>
            <a:r>
              <a:rPr lang="en-US" dirty="0" smtClean="0"/>
              <a:t>8 point drop in IQ in adult cannabis users who started before the age of 18</a:t>
            </a:r>
          </a:p>
          <a:p>
            <a:pPr lvl="1"/>
            <a:r>
              <a:rPr lang="en-US" dirty="0" smtClean="0"/>
              <a:t>Problems with verbal memory</a:t>
            </a:r>
          </a:p>
          <a:p>
            <a:pPr lvl="1"/>
            <a:r>
              <a:rPr lang="en-US" dirty="0" smtClean="0"/>
              <a:t>Impaired learning and recall</a:t>
            </a:r>
          </a:p>
          <a:p>
            <a:pPr lvl="1"/>
            <a:r>
              <a:rPr lang="en-US" dirty="0" smtClean="0"/>
              <a:t>Executive functioning (planning)</a:t>
            </a:r>
          </a:p>
          <a:p>
            <a:pPr lvl="1"/>
            <a:r>
              <a:rPr lang="en-US" dirty="0" smtClean="0"/>
              <a:t>Processing speed</a:t>
            </a:r>
          </a:p>
          <a:p>
            <a:pPr lvl="1"/>
            <a:endParaRPr lang="en-US" dirty="0"/>
          </a:p>
        </p:txBody>
      </p:sp>
      <p:sp>
        <p:nvSpPr>
          <p:cNvPr id="4" name="Text Placeholder 3"/>
          <p:cNvSpPr>
            <a:spLocks noGrp="1"/>
          </p:cNvSpPr>
          <p:nvPr>
            <p:ph type="body" sz="half" idx="2"/>
          </p:nvPr>
        </p:nvSpPr>
        <p:spPr>
          <a:xfrm>
            <a:off x="457200" y="2438400"/>
            <a:ext cx="3008313" cy="3687763"/>
          </a:xfrm>
        </p:spPr>
        <p:txBody>
          <a:bodyPr>
            <a:normAutofit/>
          </a:bodyPr>
          <a:lstStyle/>
          <a:p>
            <a:pPr marL="285750" indent="-285750">
              <a:buFont typeface="Arial" panose="020B0604020202020204" pitchFamily="34" charset="0"/>
              <a:buChar char="•"/>
            </a:pPr>
            <a:r>
              <a:rPr lang="en-US" sz="3200" dirty="0" smtClean="0"/>
              <a:t>Memory</a:t>
            </a:r>
          </a:p>
          <a:p>
            <a:pPr marL="285750" indent="-285750">
              <a:buFont typeface="Arial" panose="020B0604020202020204" pitchFamily="34" charset="0"/>
              <a:buChar char="•"/>
            </a:pPr>
            <a:r>
              <a:rPr lang="en-US" sz="3200" dirty="0" smtClean="0"/>
              <a:t>Attention</a:t>
            </a:r>
          </a:p>
          <a:p>
            <a:pPr marL="285750" indent="-285750">
              <a:buFont typeface="Arial" panose="020B0604020202020204" pitchFamily="34" charset="0"/>
              <a:buChar char="•"/>
            </a:pPr>
            <a:r>
              <a:rPr lang="en-US" sz="3200" dirty="0" smtClean="0"/>
              <a:t>Focus</a:t>
            </a:r>
          </a:p>
          <a:p>
            <a:pPr marL="285750" indent="-285750">
              <a:buFont typeface="Arial" panose="020B0604020202020204" pitchFamily="34" charset="0"/>
              <a:buChar char="•"/>
            </a:pPr>
            <a:r>
              <a:rPr lang="en-US" sz="3200" dirty="0" smtClean="0"/>
              <a:t>Planning</a:t>
            </a:r>
          </a:p>
        </p:txBody>
      </p:sp>
    </p:spTree>
    <p:extLst>
      <p:ext uri="{BB962C8B-B14F-4D97-AF65-F5344CB8AC3E}">
        <p14:creationId xmlns:p14="http://schemas.microsoft.com/office/powerpoint/2010/main" val="42694045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Impact of Long Term Mental Health</a:t>
            </a:r>
            <a:endParaRPr lang="en-US" dirty="0"/>
          </a:p>
        </p:txBody>
      </p:sp>
      <p:sp>
        <p:nvSpPr>
          <p:cNvPr id="6" name="Content Placeholder 5"/>
          <p:cNvSpPr>
            <a:spLocks noGrp="1"/>
          </p:cNvSpPr>
          <p:nvPr>
            <p:ph idx="1"/>
          </p:nvPr>
        </p:nvSpPr>
        <p:spPr/>
        <p:txBody>
          <a:bodyPr/>
          <a:lstStyle/>
          <a:p>
            <a:r>
              <a:rPr lang="en-US" dirty="0" smtClean="0"/>
              <a:t>Link between cannabis use and psychotic behaviors</a:t>
            </a:r>
          </a:p>
          <a:p>
            <a:r>
              <a:rPr lang="en-US" dirty="0" smtClean="0"/>
              <a:t>Causal link in accelerating schizophrenia</a:t>
            </a:r>
          </a:p>
          <a:p>
            <a:r>
              <a:rPr lang="en-US" dirty="0" smtClean="0"/>
              <a:t>Increased anxiety disorders and </a:t>
            </a:r>
            <a:r>
              <a:rPr lang="en-US" dirty="0" err="1" smtClean="0"/>
              <a:t>dclinical</a:t>
            </a:r>
            <a:r>
              <a:rPr lang="en-US" dirty="0" smtClean="0"/>
              <a:t> depression</a:t>
            </a:r>
          </a:p>
          <a:p>
            <a:pPr lvl="1"/>
            <a:r>
              <a:rPr lang="en-US" dirty="0" smtClean="0"/>
              <a:t>Evidence from 50,000 adults across 17 countries that show 50% increase risk of episode of clinical depression after age 17 </a:t>
            </a:r>
            <a:endParaRPr lang="en-US" dirty="0"/>
          </a:p>
        </p:txBody>
      </p:sp>
    </p:spTree>
    <p:extLst>
      <p:ext uri="{BB962C8B-B14F-4D97-AF65-F5344CB8AC3E}">
        <p14:creationId xmlns:p14="http://schemas.microsoft.com/office/powerpoint/2010/main" val="2425419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3126" y="1679296"/>
            <a:ext cx="4657748" cy="3499407"/>
          </a:xfrm>
          <a:prstGeom prst="rect">
            <a:avLst/>
          </a:prstGeom>
        </p:spPr>
      </p:pic>
    </p:spTree>
    <p:extLst>
      <p:ext uri="{BB962C8B-B14F-4D97-AF65-F5344CB8AC3E}">
        <p14:creationId xmlns:p14="http://schemas.microsoft.com/office/powerpoint/2010/main" val="3751761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2057400"/>
            <a:ext cx="4657748" cy="3499407"/>
          </a:xfrm>
          <a:prstGeom prst="rect">
            <a:avLst/>
          </a:prstGeom>
        </p:spPr>
      </p:pic>
      <p:sp>
        <p:nvSpPr>
          <p:cNvPr id="8" name="Title 7"/>
          <p:cNvSpPr>
            <a:spLocks noGrp="1"/>
          </p:cNvSpPr>
          <p:nvPr>
            <p:ph type="title" idx="4294967295"/>
          </p:nvPr>
        </p:nvSpPr>
        <p:spPr>
          <a:xfrm>
            <a:off x="0" y="273050"/>
            <a:ext cx="3008313" cy="1162050"/>
          </a:xfrm>
        </p:spPr>
        <p:txBody>
          <a:bodyPr/>
          <a:lstStyle/>
          <a:p>
            <a:r>
              <a:rPr lang="en-IN" dirty="0" smtClean="0"/>
              <a:t>1980’s</a:t>
            </a:r>
            <a:endParaRPr lang="en-IN" dirty="0"/>
          </a:p>
        </p:txBody>
      </p:sp>
    </p:spTree>
    <p:extLst>
      <p:ext uri="{BB962C8B-B14F-4D97-AF65-F5344CB8AC3E}">
        <p14:creationId xmlns:p14="http://schemas.microsoft.com/office/powerpoint/2010/main" val="1259868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smtClean="0"/>
              <a:t>Addiction </a:t>
            </a:r>
            <a:endParaRPr lang="en-IN"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02051" y="1449903"/>
            <a:ext cx="4657748" cy="3499407"/>
          </a:xfrm>
        </p:spPr>
      </p:pic>
      <p:sp>
        <p:nvSpPr>
          <p:cNvPr id="7" name="Text Placeholder 6"/>
          <p:cNvSpPr>
            <a:spLocks noGrp="1"/>
          </p:cNvSpPr>
          <p:nvPr>
            <p:ph type="body" sz="half" idx="2"/>
          </p:nvPr>
        </p:nvSpPr>
        <p:spPr/>
        <p:txBody>
          <a:bodyPr/>
          <a:lstStyle/>
          <a:p>
            <a:endParaRPr lang="en-IN" dirty="0" smtClean="0"/>
          </a:p>
          <a:p>
            <a:r>
              <a:rPr lang="en-IN" dirty="0" smtClean="0"/>
              <a:t>No single factor determines risk of addiction</a:t>
            </a:r>
          </a:p>
          <a:p>
            <a:endParaRPr lang="en-IN" dirty="0"/>
          </a:p>
          <a:p>
            <a:r>
              <a:rPr lang="en-IN" dirty="0" smtClean="0"/>
              <a:t>Anybody can become addicted</a:t>
            </a:r>
            <a:endParaRPr lang="en-IN" dirty="0"/>
          </a:p>
        </p:txBody>
      </p:sp>
    </p:spTree>
    <p:extLst>
      <p:ext uri="{BB962C8B-B14F-4D97-AF65-F5344CB8AC3E}">
        <p14:creationId xmlns:p14="http://schemas.microsoft.com/office/powerpoint/2010/main" val="2576194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1634247"/>
            <a:ext cx="4657748" cy="3499407"/>
          </a:xfrm>
          <a:prstGeom prst="rect">
            <a:avLst/>
          </a:prstGeom>
        </p:spPr>
      </p:pic>
      <p:sp>
        <p:nvSpPr>
          <p:cNvPr id="6" name="Title 5"/>
          <p:cNvSpPr>
            <a:spLocks noGrp="1"/>
          </p:cNvSpPr>
          <p:nvPr>
            <p:ph type="title"/>
          </p:nvPr>
        </p:nvSpPr>
        <p:spPr/>
        <p:txBody>
          <a:bodyPr/>
          <a:lstStyle/>
          <a:p>
            <a:r>
              <a:rPr lang="en-IN" dirty="0" smtClean="0"/>
              <a:t>Functional Brain Imaging</a:t>
            </a:r>
            <a:endParaRPr lang="en-IN" dirty="0"/>
          </a:p>
        </p:txBody>
      </p:sp>
      <p:sp>
        <p:nvSpPr>
          <p:cNvPr id="7" name="Content Placeholder 6"/>
          <p:cNvSpPr>
            <a:spLocks noGrp="1"/>
          </p:cNvSpPr>
          <p:nvPr>
            <p:ph sz="half" idx="1"/>
          </p:nvPr>
        </p:nvSpPr>
        <p:spPr/>
        <p:txBody>
          <a:bodyPr/>
          <a:lstStyle/>
          <a:p>
            <a:r>
              <a:rPr lang="en-IN" dirty="0" smtClean="0"/>
              <a:t>Glucose metabolism in brain and heart</a:t>
            </a:r>
          </a:p>
          <a:p>
            <a:r>
              <a:rPr lang="en-IN" dirty="0" smtClean="0"/>
              <a:t>Healthy areas red and yellow</a:t>
            </a:r>
          </a:p>
          <a:p>
            <a:r>
              <a:rPr lang="en-IN" dirty="0" smtClean="0"/>
              <a:t>Frontal cortex which is involved in judgement and decision making affected in addiction</a:t>
            </a:r>
          </a:p>
          <a:p>
            <a:pPr marL="0" indent="0">
              <a:buNone/>
            </a:pPr>
            <a:endParaRPr lang="en-IN" dirty="0"/>
          </a:p>
        </p:txBody>
      </p:sp>
      <p:sp>
        <p:nvSpPr>
          <p:cNvPr id="8" name="Content Placeholder 7"/>
          <p:cNvSpPr>
            <a:spLocks noGrp="1"/>
          </p:cNvSpPr>
          <p:nvPr>
            <p:ph sz="half" idx="2"/>
          </p:nvPr>
        </p:nvSpPr>
        <p:spPr/>
        <p:txBody>
          <a:bodyPr/>
          <a:lstStyle/>
          <a:p>
            <a:endParaRPr lang="en-IN"/>
          </a:p>
        </p:txBody>
      </p:sp>
    </p:spTree>
    <p:extLst>
      <p:ext uri="{BB962C8B-B14F-4D97-AF65-F5344CB8AC3E}">
        <p14:creationId xmlns:p14="http://schemas.microsoft.com/office/powerpoint/2010/main" val="509202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Age at diagnosis of dependence</a:t>
            </a:r>
            <a:endParaRPr lang="en-IN"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02051" y="1449903"/>
            <a:ext cx="4657748" cy="3499407"/>
          </a:xfrm>
        </p:spPr>
      </p:pic>
      <p:sp>
        <p:nvSpPr>
          <p:cNvPr id="4" name="Text Placeholder 3"/>
          <p:cNvSpPr>
            <a:spLocks noGrp="1"/>
          </p:cNvSpPr>
          <p:nvPr>
            <p:ph type="body" sz="half" idx="2"/>
          </p:nvPr>
        </p:nvSpPr>
        <p:spPr/>
        <p:txBody>
          <a:bodyPr/>
          <a:lstStyle/>
          <a:p>
            <a:endParaRPr lang="en-IN" dirty="0" smtClean="0"/>
          </a:p>
          <a:p>
            <a:r>
              <a:rPr lang="en-IN" dirty="0" smtClean="0"/>
              <a:t>Tobacco</a:t>
            </a:r>
          </a:p>
          <a:p>
            <a:r>
              <a:rPr lang="en-IN" dirty="0" smtClean="0"/>
              <a:t>Cannabis</a:t>
            </a:r>
          </a:p>
          <a:p>
            <a:r>
              <a:rPr lang="en-IN" dirty="0" smtClean="0"/>
              <a:t>Alcohol</a:t>
            </a:r>
          </a:p>
          <a:p>
            <a:endParaRPr lang="en-IN" dirty="0"/>
          </a:p>
          <a:p>
            <a:r>
              <a:rPr lang="en-IN" dirty="0" smtClean="0"/>
              <a:t>age at diagnosis of drug dependence is in adolescence and early adulthood</a:t>
            </a:r>
            <a:endParaRPr lang="en-IN" dirty="0"/>
          </a:p>
        </p:txBody>
      </p:sp>
    </p:spTree>
    <p:extLst>
      <p:ext uri="{BB962C8B-B14F-4D97-AF65-F5344CB8AC3E}">
        <p14:creationId xmlns:p14="http://schemas.microsoft.com/office/powerpoint/2010/main" val="3778089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IN" dirty="0" smtClean="0"/>
              <a:t>Why is this occurring more in adolescents and young adults?</a:t>
            </a:r>
            <a:endParaRPr lang="en-IN" dirty="0"/>
          </a:p>
        </p:txBody>
      </p:sp>
      <p:pic>
        <p:nvPicPr>
          <p:cNvPr id="5" name="Content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87" b="87"/>
          <a:stretch>
            <a:fillRect/>
          </a:stretch>
        </p:blipFill>
        <p:spPr/>
      </p:pic>
      <p:sp>
        <p:nvSpPr>
          <p:cNvPr id="7" name="Text Placeholder 6"/>
          <p:cNvSpPr>
            <a:spLocks noGrp="1"/>
          </p:cNvSpPr>
          <p:nvPr>
            <p:ph type="body" sz="half" idx="2"/>
          </p:nvPr>
        </p:nvSpPr>
        <p:spPr/>
        <p:txBody>
          <a:bodyPr/>
          <a:lstStyle/>
          <a:p>
            <a:endParaRPr lang="en-IN"/>
          </a:p>
        </p:txBody>
      </p:sp>
    </p:spTree>
    <p:extLst>
      <p:ext uri="{BB962C8B-B14F-4D97-AF65-F5344CB8AC3E}">
        <p14:creationId xmlns:p14="http://schemas.microsoft.com/office/powerpoint/2010/main" val="21586777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1661</TotalTime>
  <Words>710</Words>
  <Application>Microsoft Office PowerPoint</Application>
  <PresentationFormat>On-screen Show (4:3)</PresentationFormat>
  <Paragraphs>139</Paragraphs>
  <Slides>34</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Wingdings</vt:lpstr>
      <vt:lpstr>Office Theme</vt:lpstr>
      <vt:lpstr> Neuroscience of Addiction</vt:lpstr>
      <vt:lpstr>Nicomachean Ethics</vt:lpstr>
      <vt:lpstr>Drugs of Abuse</vt:lpstr>
      <vt:lpstr>PowerPoint Presentation</vt:lpstr>
      <vt:lpstr>1980’s</vt:lpstr>
      <vt:lpstr>Addiction </vt:lpstr>
      <vt:lpstr>Functional Brain Imaging</vt:lpstr>
      <vt:lpstr>Age at diagnosis of dependence</vt:lpstr>
      <vt:lpstr>Why is this occurring more in adolescents and young adults?</vt:lpstr>
      <vt:lpstr>Brain Networks</vt:lpstr>
      <vt:lpstr>Look alike</vt:lpstr>
      <vt:lpstr>Dopamine</vt:lpstr>
      <vt:lpstr>Dopamine</vt:lpstr>
      <vt:lpstr>Dopamine Regulation</vt:lpstr>
      <vt:lpstr>Dopamine Release</vt:lpstr>
      <vt:lpstr>Other Pathways</vt:lpstr>
      <vt:lpstr>Structural Changes</vt:lpstr>
      <vt:lpstr>Functional Changes</vt:lpstr>
      <vt:lpstr>Brain Circuits Affected by Drugs</vt:lpstr>
      <vt:lpstr>Endocannabinoid System</vt:lpstr>
      <vt:lpstr>Look alike</vt:lpstr>
      <vt:lpstr>PowerPoint Presentation</vt:lpstr>
      <vt:lpstr>How old is Human Cannabis Use?</vt:lpstr>
      <vt:lpstr>Assyrians</vt:lpstr>
      <vt:lpstr>PowerPoint Presentation</vt:lpstr>
      <vt:lpstr>PowerPoint Presentation</vt:lpstr>
      <vt:lpstr>Adolescent and Young Adult THC Exposure Developmental regulation of fear learning and anxiety behavior by endocannabinoids</vt:lpstr>
      <vt:lpstr>PowerPoint Presentation</vt:lpstr>
      <vt:lpstr>Synaptic pruning</vt:lpstr>
      <vt:lpstr>PowerPoint Presentation</vt:lpstr>
      <vt:lpstr>PowerPoint Presentation</vt:lpstr>
      <vt:lpstr>PowerPoint Presentation</vt:lpstr>
      <vt:lpstr>         Impact of Cannabis on Cognition </vt:lpstr>
      <vt:lpstr>Impact of Long Term Mental Health</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aasb</dc:creator>
  <cp:lastModifiedBy>SangeetaDB</cp:lastModifiedBy>
  <cp:revision>76</cp:revision>
  <dcterms:created xsi:type="dcterms:W3CDTF">2016-11-02T15:23:17Z</dcterms:created>
  <dcterms:modified xsi:type="dcterms:W3CDTF">2018-11-08T08:44:31Z</dcterms:modified>
</cp:coreProperties>
</file>